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sldIdLst>
    <p:sldId id="264" r:id="rId2"/>
    <p:sldId id="277" r:id="rId3"/>
    <p:sldId id="284" r:id="rId4"/>
    <p:sldId id="257" r:id="rId5"/>
    <p:sldId id="258" r:id="rId6"/>
    <p:sldId id="259" r:id="rId7"/>
    <p:sldId id="260" r:id="rId8"/>
    <p:sldId id="268" r:id="rId9"/>
    <p:sldId id="278" r:id="rId10"/>
    <p:sldId id="262" r:id="rId11"/>
    <p:sldId id="266" r:id="rId12"/>
    <p:sldId id="280" r:id="rId13"/>
    <p:sldId id="263" r:id="rId14"/>
    <p:sldId id="281" r:id="rId15"/>
    <p:sldId id="269" r:id="rId16"/>
    <p:sldId id="282" r:id="rId17"/>
    <p:sldId id="267" r:id="rId18"/>
    <p:sldId id="283"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CCFFFF"/>
    <a:srgbClr val="FBCDF4"/>
    <a:srgbClr val="FFCCFF"/>
    <a:srgbClr val="FFA59B"/>
    <a:srgbClr val="FF5050"/>
    <a:srgbClr val="FF9999"/>
    <a:srgbClr val="FF0000"/>
    <a:srgbClr val="FE7572"/>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660"/>
  </p:normalViewPr>
  <p:slideViewPr>
    <p:cSldViewPr snapToGrid="0">
      <p:cViewPr varScale="1">
        <p:scale>
          <a:sx n="81" d="100"/>
          <a:sy n="81" d="100"/>
        </p:scale>
        <p:origin x="9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p Laptop" userId="8394cf91bdd73f48" providerId="LiveId" clId="{57EF1E19-3980-4889-8753-C9F79D8E4DC1}"/>
    <pc:docChg chg="undo redo custSel addSld modSld">
      <pc:chgData name="Hp Laptop" userId="8394cf91bdd73f48" providerId="LiveId" clId="{57EF1E19-3980-4889-8753-C9F79D8E4DC1}" dt="2021-07-22T05:33:31.316" v="3473" actId="207"/>
      <pc:docMkLst>
        <pc:docMk/>
      </pc:docMkLst>
      <pc:sldChg chg="modSp mod">
        <pc:chgData name="Hp Laptop" userId="8394cf91bdd73f48" providerId="LiveId" clId="{57EF1E19-3980-4889-8753-C9F79D8E4DC1}" dt="2021-07-21T22:29:57.276" v="1328" actId="14861"/>
        <pc:sldMkLst>
          <pc:docMk/>
          <pc:sldMk cId="1197063116" sldId="257"/>
        </pc:sldMkLst>
        <pc:spChg chg="mod">
          <ac:chgData name="Hp Laptop" userId="8394cf91bdd73f48" providerId="LiveId" clId="{57EF1E19-3980-4889-8753-C9F79D8E4DC1}" dt="2021-07-20T10:35:10.730" v="222" actId="207"/>
          <ac:spMkLst>
            <pc:docMk/>
            <pc:sldMk cId="1197063116" sldId="257"/>
            <ac:spMk id="2" creationId="{1F6CC0C9-B916-4E20-BB98-20FDD027DB8C}"/>
          </ac:spMkLst>
        </pc:spChg>
        <pc:spChg chg="mod">
          <ac:chgData name="Hp Laptop" userId="8394cf91bdd73f48" providerId="LiveId" clId="{57EF1E19-3980-4889-8753-C9F79D8E4DC1}" dt="2021-07-20T10:32:54.845" v="109"/>
          <ac:spMkLst>
            <pc:docMk/>
            <pc:sldMk cId="1197063116" sldId="257"/>
            <ac:spMk id="3" creationId="{CBABCBEF-3412-4BBA-A267-373ADA82986B}"/>
          </ac:spMkLst>
        </pc:spChg>
        <pc:picChg chg="mod">
          <ac:chgData name="Hp Laptop" userId="8394cf91bdd73f48" providerId="LiveId" clId="{57EF1E19-3980-4889-8753-C9F79D8E4DC1}" dt="2021-07-21T22:29:57.276" v="1328" actId="14861"/>
          <ac:picMkLst>
            <pc:docMk/>
            <pc:sldMk cId="1197063116" sldId="257"/>
            <ac:picMk id="12" creationId="{411AF12A-6EFA-49E2-A362-24234E10D3F9}"/>
          </ac:picMkLst>
        </pc:picChg>
      </pc:sldChg>
      <pc:sldChg chg="modSp mod">
        <pc:chgData name="Hp Laptop" userId="8394cf91bdd73f48" providerId="LiveId" clId="{57EF1E19-3980-4889-8753-C9F79D8E4DC1}" dt="2021-07-22T05:28:26.437" v="3463" actId="255"/>
        <pc:sldMkLst>
          <pc:docMk/>
          <pc:sldMk cId="3762334455" sldId="258"/>
        </pc:sldMkLst>
        <pc:spChg chg="mod">
          <ac:chgData name="Hp Laptop" userId="8394cf91bdd73f48" providerId="LiveId" clId="{57EF1E19-3980-4889-8753-C9F79D8E4DC1}" dt="2021-07-22T05:28:26.437" v="3463" actId="255"/>
          <ac:spMkLst>
            <pc:docMk/>
            <pc:sldMk cId="3762334455" sldId="258"/>
            <ac:spMk id="2" creationId="{8AC9A1AB-9155-4CAC-B60B-8B44BC83ACEA}"/>
          </ac:spMkLst>
        </pc:spChg>
        <pc:spChg chg="mod">
          <ac:chgData name="Hp Laptop" userId="8394cf91bdd73f48" providerId="LiveId" clId="{57EF1E19-3980-4889-8753-C9F79D8E4DC1}" dt="2021-07-20T10:32:55.531" v="111"/>
          <ac:spMkLst>
            <pc:docMk/>
            <pc:sldMk cId="3762334455" sldId="258"/>
            <ac:spMk id="3" creationId="{B64713FC-3376-429E-B93C-0FE32738BB31}"/>
          </ac:spMkLst>
        </pc:spChg>
      </pc:sldChg>
      <pc:sldChg chg="modSp mod setBg">
        <pc:chgData name="Hp Laptop" userId="8394cf91bdd73f48" providerId="LiveId" clId="{57EF1E19-3980-4889-8753-C9F79D8E4DC1}" dt="2021-07-22T05:28:38.881" v="3464" actId="255"/>
        <pc:sldMkLst>
          <pc:docMk/>
          <pc:sldMk cId="2792026157" sldId="259"/>
        </pc:sldMkLst>
        <pc:spChg chg="mod">
          <ac:chgData name="Hp Laptop" userId="8394cf91bdd73f48" providerId="LiveId" clId="{57EF1E19-3980-4889-8753-C9F79D8E4DC1}" dt="2021-07-22T05:28:38.881" v="3464" actId="255"/>
          <ac:spMkLst>
            <pc:docMk/>
            <pc:sldMk cId="2792026157" sldId="259"/>
            <ac:spMk id="2" creationId="{2F545AE3-FB5C-4FE5-9CD7-4B9662833ABA}"/>
          </ac:spMkLst>
        </pc:spChg>
        <pc:spChg chg="mod">
          <ac:chgData name="Hp Laptop" userId="8394cf91bdd73f48" providerId="LiveId" clId="{57EF1E19-3980-4889-8753-C9F79D8E4DC1}" dt="2021-07-21T21:43:51.460" v="223"/>
          <ac:spMkLst>
            <pc:docMk/>
            <pc:sldMk cId="2792026157" sldId="259"/>
            <ac:spMk id="3" creationId="{583E8047-94C4-4B8B-8CA1-7A75FE79E661}"/>
          </ac:spMkLst>
        </pc:spChg>
        <pc:picChg chg="mod">
          <ac:chgData name="Hp Laptop" userId="8394cf91bdd73f48" providerId="LiveId" clId="{57EF1E19-3980-4889-8753-C9F79D8E4DC1}" dt="2021-07-22T04:28:07.707" v="2942" actId="14861"/>
          <ac:picMkLst>
            <pc:docMk/>
            <pc:sldMk cId="2792026157" sldId="259"/>
            <ac:picMk id="4098" creationId="{3D36C422-07C5-4B80-ABC6-0A460E3A42C3}"/>
          </ac:picMkLst>
        </pc:picChg>
        <pc:picChg chg="mod">
          <ac:chgData name="Hp Laptop" userId="8394cf91bdd73f48" providerId="LiveId" clId="{57EF1E19-3980-4889-8753-C9F79D8E4DC1}" dt="2021-07-22T04:28:24.599" v="2962" actId="14861"/>
          <ac:picMkLst>
            <pc:docMk/>
            <pc:sldMk cId="2792026157" sldId="259"/>
            <ac:picMk id="4100" creationId="{EB096405-9A05-4BFD-8B72-F5283ADEBB05}"/>
          </ac:picMkLst>
        </pc:picChg>
      </pc:sldChg>
      <pc:sldChg chg="modSp mod">
        <pc:chgData name="Hp Laptop" userId="8394cf91bdd73f48" providerId="LiveId" clId="{57EF1E19-3980-4889-8753-C9F79D8E4DC1}" dt="2021-07-22T05:28:57.019" v="3467" actId="255"/>
        <pc:sldMkLst>
          <pc:docMk/>
          <pc:sldMk cId="672354846" sldId="260"/>
        </pc:sldMkLst>
        <pc:spChg chg="mod">
          <ac:chgData name="Hp Laptop" userId="8394cf91bdd73f48" providerId="LiveId" clId="{57EF1E19-3980-4889-8753-C9F79D8E4DC1}" dt="2021-07-22T05:28:57.019" v="3467" actId="255"/>
          <ac:spMkLst>
            <pc:docMk/>
            <pc:sldMk cId="672354846" sldId="260"/>
            <ac:spMk id="2" creationId="{1F0C148D-B24D-4CDB-9000-5FE2D922A76E}"/>
          </ac:spMkLst>
        </pc:spChg>
        <pc:spChg chg="mod">
          <ac:chgData name="Hp Laptop" userId="8394cf91bdd73f48" providerId="LiveId" clId="{57EF1E19-3980-4889-8753-C9F79D8E4DC1}" dt="2021-07-22T05:27:38.395" v="3458" actId="20577"/>
          <ac:spMkLst>
            <pc:docMk/>
            <pc:sldMk cId="672354846" sldId="260"/>
            <ac:spMk id="3" creationId="{2C6635D2-DD4E-4860-B3FF-0ADBAEAF9EDF}"/>
          </ac:spMkLst>
        </pc:spChg>
        <pc:picChg chg="mod">
          <ac:chgData name="Hp Laptop" userId="8394cf91bdd73f48" providerId="LiveId" clId="{57EF1E19-3980-4889-8753-C9F79D8E4DC1}" dt="2021-07-21T22:31:33.429" v="1496" actId="14861"/>
          <ac:picMkLst>
            <pc:docMk/>
            <pc:sldMk cId="672354846" sldId="260"/>
            <ac:picMk id="5" creationId="{F8F7B9C6-19B9-48EE-8A42-850F527C6345}"/>
          </ac:picMkLst>
        </pc:picChg>
      </pc:sldChg>
      <pc:sldChg chg="addSp delSp modSp mod modClrScheme chgLayout">
        <pc:chgData name="Hp Laptop" userId="8394cf91bdd73f48" providerId="LiveId" clId="{57EF1E19-3980-4889-8753-C9F79D8E4DC1}" dt="2021-07-21T22:56:30.609" v="2507" actId="14861"/>
        <pc:sldMkLst>
          <pc:docMk/>
          <pc:sldMk cId="1302426038" sldId="261"/>
        </pc:sldMkLst>
        <pc:spChg chg="mod ord">
          <ac:chgData name="Hp Laptop" userId="8394cf91bdd73f48" providerId="LiveId" clId="{57EF1E19-3980-4889-8753-C9F79D8E4DC1}" dt="2021-07-21T22:55:00.380" v="2435" actId="14100"/>
          <ac:spMkLst>
            <pc:docMk/>
            <pc:sldMk cId="1302426038" sldId="261"/>
            <ac:spMk id="2" creationId="{5296F1B5-93BF-42FB-A127-0758C828D761}"/>
          </ac:spMkLst>
        </pc:spChg>
        <pc:spChg chg="mod ord">
          <ac:chgData name="Hp Laptop" userId="8394cf91bdd73f48" providerId="LiveId" clId="{57EF1E19-3980-4889-8753-C9F79D8E4DC1}" dt="2021-07-21T22:54:50.947" v="2434" actId="1076"/>
          <ac:spMkLst>
            <pc:docMk/>
            <pc:sldMk cId="1302426038" sldId="261"/>
            <ac:spMk id="3" creationId="{84A096AF-2B6E-4A7F-BF97-44ACFB269E3F}"/>
          </ac:spMkLst>
        </pc:spChg>
        <pc:spChg chg="add del mod ord">
          <ac:chgData name="Hp Laptop" userId="8394cf91bdd73f48" providerId="LiveId" clId="{57EF1E19-3980-4889-8753-C9F79D8E4DC1}" dt="2021-07-21T22:49:04.753" v="1962"/>
          <ac:spMkLst>
            <pc:docMk/>
            <pc:sldMk cId="1302426038" sldId="261"/>
            <ac:spMk id="4" creationId="{B5C393EE-AC0B-48DA-BA8B-C9435DFBC828}"/>
          </ac:spMkLst>
        </pc:spChg>
        <pc:picChg chg="add mod">
          <ac:chgData name="Hp Laptop" userId="8394cf91bdd73f48" providerId="LiveId" clId="{57EF1E19-3980-4889-8753-C9F79D8E4DC1}" dt="2021-07-21T22:56:30.609" v="2507" actId="14861"/>
          <ac:picMkLst>
            <pc:docMk/>
            <pc:sldMk cId="1302426038" sldId="261"/>
            <ac:picMk id="3074" creationId="{AAA87B33-7BF7-49D6-9BB7-8993EC41E61C}"/>
          </ac:picMkLst>
        </pc:picChg>
      </pc:sldChg>
      <pc:sldChg chg="modSp mod setBg">
        <pc:chgData name="Hp Laptop" userId="8394cf91bdd73f48" providerId="LiveId" clId="{57EF1E19-3980-4889-8753-C9F79D8E4DC1}" dt="2021-07-22T05:31:02.465" v="3469" actId="14100"/>
        <pc:sldMkLst>
          <pc:docMk/>
          <pc:sldMk cId="2582033537" sldId="262"/>
        </pc:sldMkLst>
        <pc:spChg chg="mod">
          <ac:chgData name="Hp Laptop" userId="8394cf91bdd73f48" providerId="LiveId" clId="{57EF1E19-3980-4889-8753-C9F79D8E4DC1}" dt="2021-07-22T05:31:02.465" v="3469" actId="14100"/>
          <ac:spMkLst>
            <pc:docMk/>
            <pc:sldMk cId="2582033537" sldId="262"/>
            <ac:spMk id="2" creationId="{2092F611-1155-45A4-841F-B87FEA3D83D0}"/>
          </ac:spMkLst>
        </pc:spChg>
        <pc:spChg chg="mod">
          <ac:chgData name="Hp Laptop" userId="8394cf91bdd73f48" providerId="LiveId" clId="{57EF1E19-3980-4889-8753-C9F79D8E4DC1}" dt="2021-07-22T04:50:19.162" v="3119" actId="20577"/>
          <ac:spMkLst>
            <pc:docMk/>
            <pc:sldMk cId="2582033537" sldId="262"/>
            <ac:spMk id="3" creationId="{D1301DEB-E73A-4F8E-B269-A16633D2B61E}"/>
          </ac:spMkLst>
        </pc:spChg>
        <pc:picChg chg="mod">
          <ac:chgData name="Hp Laptop" userId="8394cf91bdd73f48" providerId="LiveId" clId="{57EF1E19-3980-4889-8753-C9F79D8E4DC1}" dt="2021-07-22T04:51:37.161" v="3156" actId="1076"/>
          <ac:picMkLst>
            <pc:docMk/>
            <pc:sldMk cId="2582033537" sldId="262"/>
            <ac:picMk id="7" creationId="{FB9C998A-E400-47DF-99AD-0A58A4023B99}"/>
          </ac:picMkLst>
        </pc:picChg>
      </pc:sldChg>
      <pc:sldChg chg="addSp modSp mod">
        <pc:chgData name="Hp Laptop" userId="8394cf91bdd73f48" providerId="LiveId" clId="{57EF1E19-3980-4889-8753-C9F79D8E4DC1}" dt="2021-07-22T05:31:28.967" v="3472" actId="14100"/>
        <pc:sldMkLst>
          <pc:docMk/>
          <pc:sldMk cId="2715447378" sldId="263"/>
        </pc:sldMkLst>
        <pc:spChg chg="mod">
          <ac:chgData name="Hp Laptop" userId="8394cf91bdd73f48" providerId="LiveId" clId="{57EF1E19-3980-4889-8753-C9F79D8E4DC1}" dt="2021-07-22T05:31:28.967" v="3472" actId="14100"/>
          <ac:spMkLst>
            <pc:docMk/>
            <pc:sldMk cId="2715447378" sldId="263"/>
            <ac:spMk id="2" creationId="{B5812EAF-4C72-48AB-8F07-967E191B6398}"/>
          </ac:spMkLst>
        </pc:spChg>
        <pc:spChg chg="mod">
          <ac:chgData name="Hp Laptop" userId="8394cf91bdd73f48" providerId="LiveId" clId="{57EF1E19-3980-4889-8753-C9F79D8E4DC1}" dt="2021-07-21T22:27:41.411" v="1192" actId="14861"/>
          <ac:spMkLst>
            <pc:docMk/>
            <pc:sldMk cId="2715447378" sldId="263"/>
            <ac:spMk id="3" creationId="{F2582C65-B20C-4518-9CFF-9F5200603F8F}"/>
          </ac:spMkLst>
        </pc:spChg>
        <pc:picChg chg="mod">
          <ac:chgData name="Hp Laptop" userId="8394cf91bdd73f48" providerId="LiveId" clId="{57EF1E19-3980-4889-8753-C9F79D8E4DC1}" dt="2021-07-22T04:53:02.970" v="3181" actId="14861"/>
          <ac:picMkLst>
            <pc:docMk/>
            <pc:sldMk cId="2715447378" sldId="263"/>
            <ac:picMk id="7" creationId="{C58076F0-2363-4C48-8FF6-AC14F7501349}"/>
          </ac:picMkLst>
        </pc:picChg>
        <pc:picChg chg="add mod">
          <ac:chgData name="Hp Laptop" userId="8394cf91bdd73f48" providerId="LiveId" clId="{57EF1E19-3980-4889-8753-C9F79D8E4DC1}" dt="2021-07-22T04:52:39.745" v="3178" actId="14861"/>
          <ac:picMkLst>
            <pc:docMk/>
            <pc:sldMk cId="2715447378" sldId="263"/>
            <ac:picMk id="2050" creationId="{787C2608-E582-4F62-8794-4CB0AC5D77E0}"/>
          </ac:picMkLst>
        </pc:picChg>
      </pc:sldChg>
      <pc:sldChg chg="modSp mod">
        <pc:chgData name="Hp Laptop" userId="8394cf91bdd73f48" providerId="LiveId" clId="{57EF1E19-3980-4889-8753-C9F79D8E4DC1}" dt="2021-07-22T04:39:12.538" v="3117" actId="20577"/>
        <pc:sldMkLst>
          <pc:docMk/>
          <pc:sldMk cId="2041969038" sldId="264"/>
        </pc:sldMkLst>
        <pc:spChg chg="mod">
          <ac:chgData name="Hp Laptop" userId="8394cf91bdd73f48" providerId="LiveId" clId="{57EF1E19-3980-4889-8753-C9F79D8E4DC1}" dt="2021-07-22T04:39:12.538" v="3117" actId="20577"/>
          <ac:spMkLst>
            <pc:docMk/>
            <pc:sldMk cId="2041969038" sldId="264"/>
            <ac:spMk id="2" creationId="{38F6DEF1-D4E7-4783-AC00-26391D03BEA3}"/>
          </ac:spMkLst>
        </pc:spChg>
        <pc:picChg chg="mod">
          <ac:chgData name="Hp Laptop" userId="8394cf91bdd73f48" providerId="LiveId" clId="{57EF1E19-3980-4889-8753-C9F79D8E4DC1}" dt="2021-07-21T22:27:58.780" v="1217" actId="14861"/>
          <ac:picMkLst>
            <pc:docMk/>
            <pc:sldMk cId="2041969038" sldId="264"/>
            <ac:picMk id="5" creationId="{BF5C008F-4909-425C-A5E2-755146AAF2F7}"/>
          </ac:picMkLst>
        </pc:picChg>
      </pc:sldChg>
      <pc:sldChg chg="modSp mod">
        <pc:chgData name="Hp Laptop" userId="8394cf91bdd73f48" providerId="LiveId" clId="{57EF1E19-3980-4889-8753-C9F79D8E4DC1}" dt="2021-07-21T22:38:40.190" v="1826" actId="14861"/>
        <pc:sldMkLst>
          <pc:docMk/>
          <pc:sldMk cId="1934468358" sldId="266"/>
        </pc:sldMkLst>
        <pc:spChg chg="mod">
          <ac:chgData name="Hp Laptop" userId="8394cf91bdd73f48" providerId="LiveId" clId="{57EF1E19-3980-4889-8753-C9F79D8E4DC1}" dt="2021-07-21T22:34:03.431" v="1598" actId="14100"/>
          <ac:spMkLst>
            <pc:docMk/>
            <pc:sldMk cId="1934468358" sldId="266"/>
            <ac:spMk id="2" creationId="{B4CC9396-BB2D-4BC6-8831-E5862CD11059}"/>
          </ac:spMkLst>
        </pc:spChg>
        <pc:picChg chg="mod">
          <ac:chgData name="Hp Laptop" userId="8394cf91bdd73f48" providerId="LiveId" clId="{57EF1E19-3980-4889-8753-C9F79D8E4DC1}" dt="2021-07-21T22:38:32.558" v="1820" actId="14861"/>
          <ac:picMkLst>
            <pc:docMk/>
            <pc:sldMk cId="1934468358" sldId="266"/>
            <ac:picMk id="7" creationId="{DC47CC96-1DE9-4C30-B7A0-AB4E41927FA4}"/>
          </ac:picMkLst>
        </pc:picChg>
        <pc:picChg chg="mod">
          <ac:chgData name="Hp Laptop" userId="8394cf91bdd73f48" providerId="LiveId" clId="{57EF1E19-3980-4889-8753-C9F79D8E4DC1}" dt="2021-07-21T22:38:40.190" v="1826" actId="14861"/>
          <ac:picMkLst>
            <pc:docMk/>
            <pc:sldMk cId="1934468358" sldId="266"/>
            <ac:picMk id="9" creationId="{0C428B5D-FE7A-46F5-AF89-F446774D38FC}"/>
          </ac:picMkLst>
        </pc:picChg>
        <pc:picChg chg="mod">
          <ac:chgData name="Hp Laptop" userId="8394cf91bdd73f48" providerId="LiveId" clId="{57EF1E19-3980-4889-8753-C9F79D8E4DC1}" dt="2021-07-21T22:38:27.877" v="1813" actId="14861"/>
          <ac:picMkLst>
            <pc:docMk/>
            <pc:sldMk cId="1934468358" sldId="266"/>
            <ac:picMk id="11" creationId="{6D2FA072-31EB-460F-8E9A-B9770BC9FD11}"/>
          </ac:picMkLst>
        </pc:picChg>
      </pc:sldChg>
      <pc:sldChg chg="modSp mod">
        <pc:chgData name="Hp Laptop" userId="8394cf91bdd73f48" providerId="LiveId" clId="{57EF1E19-3980-4889-8753-C9F79D8E4DC1}" dt="2021-07-21T22:43:45.304" v="1959" actId="14861"/>
        <pc:sldMkLst>
          <pc:docMk/>
          <pc:sldMk cId="1053420949" sldId="267"/>
        </pc:sldMkLst>
        <pc:spChg chg="mod">
          <ac:chgData name="Hp Laptop" userId="8394cf91bdd73f48" providerId="LiveId" clId="{57EF1E19-3980-4889-8753-C9F79D8E4DC1}" dt="2021-07-21T22:43:34.533" v="1930" actId="207"/>
          <ac:spMkLst>
            <pc:docMk/>
            <pc:sldMk cId="1053420949" sldId="267"/>
            <ac:spMk id="2" creationId="{B4CC9396-BB2D-4BC6-8831-E5862CD11059}"/>
          </ac:spMkLst>
        </pc:spChg>
        <pc:spChg chg="mod">
          <ac:chgData name="Hp Laptop" userId="8394cf91bdd73f48" providerId="LiveId" clId="{57EF1E19-3980-4889-8753-C9F79D8E4DC1}" dt="2021-07-21T22:40:30.111" v="1922" actId="207"/>
          <ac:spMkLst>
            <pc:docMk/>
            <pc:sldMk cId="1053420949" sldId="267"/>
            <ac:spMk id="4" creationId="{4494B9FA-2081-42F9-AD70-F6BBFA563A34}"/>
          </ac:spMkLst>
        </pc:spChg>
        <pc:picChg chg="mod">
          <ac:chgData name="Hp Laptop" userId="8394cf91bdd73f48" providerId="LiveId" clId="{57EF1E19-3980-4889-8753-C9F79D8E4DC1}" dt="2021-07-21T22:43:45.304" v="1959" actId="14861"/>
          <ac:picMkLst>
            <pc:docMk/>
            <pc:sldMk cId="1053420949" sldId="267"/>
            <ac:picMk id="1026" creationId="{9230DE74-906A-490C-A82B-578EAB055DA7}"/>
          </ac:picMkLst>
        </pc:picChg>
      </pc:sldChg>
      <pc:sldChg chg="addSp delSp modSp add mod setBg">
        <pc:chgData name="Hp Laptop" userId="8394cf91bdd73f48" providerId="LiveId" clId="{57EF1E19-3980-4889-8753-C9F79D8E4DC1}" dt="2021-07-22T05:28:07.986" v="3462" actId="14100"/>
        <pc:sldMkLst>
          <pc:docMk/>
          <pc:sldMk cId="2494043526" sldId="268"/>
        </pc:sldMkLst>
        <pc:spChg chg="mod">
          <ac:chgData name="Hp Laptop" userId="8394cf91bdd73f48" providerId="LiveId" clId="{57EF1E19-3980-4889-8753-C9F79D8E4DC1}" dt="2021-07-22T05:28:07.986" v="3462" actId="14100"/>
          <ac:spMkLst>
            <pc:docMk/>
            <pc:sldMk cId="2494043526" sldId="268"/>
            <ac:spMk id="2" creationId="{1F0C148D-B24D-4CDB-9000-5FE2D922A76E}"/>
          </ac:spMkLst>
        </pc:spChg>
        <pc:spChg chg="mod">
          <ac:chgData name="Hp Laptop" userId="8394cf91bdd73f48" providerId="LiveId" clId="{57EF1E19-3980-4889-8753-C9F79D8E4DC1}" dt="2021-07-22T05:27:52.437" v="3459" actId="255"/>
          <ac:spMkLst>
            <pc:docMk/>
            <pc:sldMk cId="2494043526" sldId="268"/>
            <ac:spMk id="3" creationId="{2C6635D2-DD4E-4860-B3FF-0ADBAEAF9EDF}"/>
          </ac:spMkLst>
        </pc:spChg>
        <pc:picChg chg="del">
          <ac:chgData name="Hp Laptop" userId="8394cf91bdd73f48" providerId="LiveId" clId="{57EF1E19-3980-4889-8753-C9F79D8E4DC1}" dt="2021-07-21T22:03:54.160" v="365" actId="478"/>
          <ac:picMkLst>
            <pc:docMk/>
            <pc:sldMk cId="2494043526" sldId="268"/>
            <ac:picMk id="5" creationId="{F8F7B9C6-19B9-48EE-8A42-850F527C6345}"/>
          </ac:picMkLst>
        </pc:picChg>
        <pc:picChg chg="add del mod">
          <ac:chgData name="Hp Laptop" userId="8394cf91bdd73f48" providerId="LiveId" clId="{57EF1E19-3980-4889-8753-C9F79D8E4DC1}" dt="2021-07-21T22:19:08.859" v="466" actId="478"/>
          <ac:picMkLst>
            <pc:docMk/>
            <pc:sldMk cId="2494043526" sldId="268"/>
            <ac:picMk id="1026" creationId="{9FD5E401-E5ED-4562-BE77-6AC2FED3442B}"/>
          </ac:picMkLst>
        </pc:picChg>
        <pc:picChg chg="add mod">
          <ac:chgData name="Hp Laptop" userId="8394cf91bdd73f48" providerId="LiveId" clId="{57EF1E19-3980-4889-8753-C9F79D8E4DC1}" dt="2021-07-22T05:26:55.996" v="3455" actId="1076"/>
          <ac:picMkLst>
            <pc:docMk/>
            <pc:sldMk cId="2494043526" sldId="268"/>
            <ac:picMk id="1028" creationId="{5652E778-E8F6-4929-9B5A-D1B4C220E190}"/>
          </ac:picMkLst>
        </pc:picChg>
      </pc:sldChg>
      <pc:sldChg chg="modSp new mod setBg">
        <pc:chgData name="Hp Laptop" userId="8394cf91bdd73f48" providerId="LiveId" clId="{57EF1E19-3980-4889-8753-C9F79D8E4DC1}" dt="2021-07-22T05:33:31.316" v="3473" actId="207"/>
        <pc:sldMkLst>
          <pc:docMk/>
          <pc:sldMk cId="3056082608" sldId="269"/>
        </pc:sldMkLst>
        <pc:spChg chg="mod">
          <ac:chgData name="Hp Laptop" userId="8394cf91bdd73f48" providerId="LiveId" clId="{57EF1E19-3980-4889-8753-C9F79D8E4DC1}" dt="2021-07-22T05:33:31.316" v="3473" actId="207"/>
          <ac:spMkLst>
            <pc:docMk/>
            <pc:sldMk cId="3056082608" sldId="269"/>
            <ac:spMk id="2" creationId="{AF1843BF-43D4-4BD1-A64C-3C76A279FB3B}"/>
          </ac:spMkLst>
        </pc:spChg>
        <pc:spChg chg="mod">
          <ac:chgData name="Hp Laptop" userId="8394cf91bdd73f48" providerId="LiveId" clId="{57EF1E19-3980-4889-8753-C9F79D8E4DC1}" dt="2021-07-22T05:22:57.255" v="3313" actId="115"/>
          <ac:spMkLst>
            <pc:docMk/>
            <pc:sldMk cId="3056082608" sldId="269"/>
            <ac:spMk id="3" creationId="{F5D3ABDB-B2BA-4424-8837-877E80F33B8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E722-6C5D-46EF-AA1C-DD93B499DF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7FF59F-372D-4532-A5A3-875FF1F02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E6ADA6-60E8-4AAD-9AC0-6C56D4C0C5B6}"/>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BFAC8454-AE5F-402C-8AD9-1C67D83A8C2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F1398D4-B106-4C37-986D-1009CA26F3BA}"/>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4578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FFA5-0EE4-417B-84E3-799820F8B0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4E33AB-F5DF-4FC9-9C89-D8E61DFF6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30B780-71F6-4F3C-B107-E142A94A408B}"/>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F0784089-5CAA-4ECA-95E9-3E269F21A4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31D5E55-B4EA-4D30-A2D8-B0AFE1960DF8}"/>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2269568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A93A4-361C-476B-8BEE-51E3187800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7B1301-EBA3-403E-B7B5-3811FE393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9DA484-5CBF-43A8-96B1-E73D47796B85}"/>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AD5B5D1E-4DBF-4FA5-AF2A-8EFCCD78AB8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AF75D6-4198-4784-8C3A-B4A74CD2FBB9}"/>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284549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8312-4C32-4E3B-AB20-88ED2DFB5C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79999D-2C41-4F88-A039-0C30F398E3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E4840C-C5CC-45D8-AC57-7EA33A53A48C}"/>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C5F635CF-3AEF-46F7-891A-AB34CDCBBBC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A77EE1A-0B0D-428B-9DF1-0F65EBB7C6C0}"/>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1266651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8592-FB53-44F7-A7DE-950D6C82E3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F66F35-B564-4C2D-8898-F21EC60E7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43896D-F558-4522-887A-F0D1BA33076E}"/>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DBBB5040-CE66-47CA-88F5-83F9A4A8038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F68801C-B213-44B7-9C5D-21BE1B6F4F11}"/>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292970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F096-0C0E-47B2-9B9F-3347C4CEB3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67D40C-293B-4851-A122-B926D52B47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D94804-FBDC-4A0C-A81E-FD6A625CE5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1A32BA-097B-4257-8618-804EEE86A51E}"/>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6" name="Footer Placeholder 5">
            <a:extLst>
              <a:ext uri="{FF2B5EF4-FFF2-40B4-BE49-F238E27FC236}">
                <a16:creationId xmlns:a16="http://schemas.microsoft.com/office/drawing/2014/main" id="{ECB7FD09-63A2-4DF6-B1DD-6780AF548D7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263604A-B157-4C9B-9AFD-8FDBEA03A83A}"/>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6915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A567-C80E-4601-BD25-E183F41B5A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412465-424D-4B55-A118-059F3FCEA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8249D-7A6D-4BF3-886B-D446EE9C8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85413F-6AB2-4FFA-AA90-059AE7AC8E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D89B9A-5507-4677-B439-3C599329FF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E1A5C7-6223-45E2-AB11-8188D78FC333}"/>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8" name="Footer Placeholder 7">
            <a:extLst>
              <a:ext uri="{FF2B5EF4-FFF2-40B4-BE49-F238E27FC236}">
                <a16:creationId xmlns:a16="http://schemas.microsoft.com/office/drawing/2014/main" id="{A8956CF3-1BC0-49AE-B663-349B1229842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D0C6706-9D29-4718-AD8C-6FCF4A3055F4}"/>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176097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C96E-2725-4DA6-96A1-36A183BCBC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191065-B5CE-4D0D-9F52-DCE228504713}"/>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4" name="Footer Placeholder 3">
            <a:extLst>
              <a:ext uri="{FF2B5EF4-FFF2-40B4-BE49-F238E27FC236}">
                <a16:creationId xmlns:a16="http://schemas.microsoft.com/office/drawing/2014/main" id="{C9EFB746-91D0-4856-8014-722535F0A95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D0281D7-2E84-41F3-8A8A-F321FB17B8E3}"/>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31152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8ADD9-C813-48E0-9D10-36A26BF6BB68}"/>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3" name="Footer Placeholder 2">
            <a:extLst>
              <a:ext uri="{FF2B5EF4-FFF2-40B4-BE49-F238E27FC236}">
                <a16:creationId xmlns:a16="http://schemas.microsoft.com/office/drawing/2014/main" id="{1ADB9314-3CEC-4E89-9072-F4C333A7FE85}"/>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143EF69-CBBE-4FEF-A3AB-DF0E29D9C098}"/>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95178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A5E3-3867-4712-A148-441E815DA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0507C4-2C13-46E8-A88B-BC5D65846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E985CA-5244-46E1-BAEF-4716AE1D0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32E4C-AE2F-4D85-B44F-E55536267EDC}"/>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6" name="Footer Placeholder 5">
            <a:extLst>
              <a:ext uri="{FF2B5EF4-FFF2-40B4-BE49-F238E27FC236}">
                <a16:creationId xmlns:a16="http://schemas.microsoft.com/office/drawing/2014/main" id="{362E726A-8984-427A-AF4F-C1840C2A7F0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75EF796-5758-42A4-A076-C74FCFE21DF8}"/>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293305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963C-26AA-4D55-A03B-BACE41861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8D2FA7-AEAD-44B7-BC65-71B191AFD5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C9F1DF0-B1C3-4D49-A774-87EFADAC5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1EDBD-0BD8-4672-BDF3-E751C1F114E1}"/>
              </a:ext>
            </a:extLst>
          </p:cNvPr>
          <p:cNvSpPr>
            <a:spLocks noGrp="1"/>
          </p:cNvSpPr>
          <p:nvPr>
            <p:ph type="dt" sz="half" idx="10"/>
          </p:nvPr>
        </p:nvSpPr>
        <p:spPr/>
        <p:txBody>
          <a:bodyPr/>
          <a:lstStyle/>
          <a:p>
            <a:fld id="{8DF54A38-CA16-4B4A-BBED-7FA1E8808DA8}" type="datetimeFigureOut">
              <a:rPr lang="en-IN" smtClean="0"/>
              <a:t>23-05-2022</a:t>
            </a:fld>
            <a:endParaRPr lang="en-IN" dirty="0"/>
          </a:p>
        </p:txBody>
      </p:sp>
      <p:sp>
        <p:nvSpPr>
          <p:cNvPr id="6" name="Footer Placeholder 5">
            <a:extLst>
              <a:ext uri="{FF2B5EF4-FFF2-40B4-BE49-F238E27FC236}">
                <a16:creationId xmlns:a16="http://schemas.microsoft.com/office/drawing/2014/main" id="{D8C235DA-261D-4F7B-AC67-788359382CB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21A8EAE-56B7-4087-86F9-0A16B3E6820A}"/>
              </a:ext>
            </a:extLst>
          </p:cNvPr>
          <p:cNvSpPr>
            <a:spLocks noGrp="1"/>
          </p:cNvSpPr>
          <p:nvPr>
            <p:ph type="sldNum" sz="quarter" idx="12"/>
          </p:nvPr>
        </p:nvSpPr>
        <p:spPr/>
        <p:txBody>
          <a:bodyPr/>
          <a:lstStyle/>
          <a:p>
            <a:fld id="{C73E6265-EDC5-439C-9056-F4588BE6EC01}" type="slidenum">
              <a:rPr lang="en-IN" smtClean="0"/>
              <a:t>‹#›</a:t>
            </a:fld>
            <a:endParaRPr lang="en-IN" dirty="0"/>
          </a:p>
        </p:txBody>
      </p:sp>
    </p:spTree>
    <p:extLst>
      <p:ext uri="{BB962C8B-B14F-4D97-AF65-F5344CB8AC3E}">
        <p14:creationId xmlns:p14="http://schemas.microsoft.com/office/powerpoint/2010/main" val="331531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420DA-0694-43A1-9BA2-D1BEAEEFB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6C215C-95D5-4E2E-A80E-7A67B1877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23025A-3D17-4935-8721-71BFF4C0F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54A38-CA16-4B4A-BBED-7FA1E8808DA8}" type="datetimeFigureOut">
              <a:rPr lang="en-IN" smtClean="0"/>
              <a:t>23-05-2022</a:t>
            </a:fld>
            <a:endParaRPr lang="en-IN" dirty="0"/>
          </a:p>
        </p:txBody>
      </p:sp>
      <p:sp>
        <p:nvSpPr>
          <p:cNvPr id="5" name="Footer Placeholder 4">
            <a:extLst>
              <a:ext uri="{FF2B5EF4-FFF2-40B4-BE49-F238E27FC236}">
                <a16:creationId xmlns:a16="http://schemas.microsoft.com/office/drawing/2014/main" id="{2A11A952-2F3B-492B-B6FF-5AE36EB28F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539EA0D-9B42-446D-A234-318AD0C88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E6265-EDC5-439C-9056-F4588BE6EC01}" type="slidenum">
              <a:rPr lang="en-IN" smtClean="0"/>
              <a:t>‹#›</a:t>
            </a:fld>
            <a:endParaRPr lang="en-IN" dirty="0"/>
          </a:p>
        </p:txBody>
      </p:sp>
    </p:spTree>
    <p:extLst>
      <p:ext uri="{BB962C8B-B14F-4D97-AF65-F5344CB8AC3E}">
        <p14:creationId xmlns:p14="http://schemas.microsoft.com/office/powerpoint/2010/main" val="2585493223"/>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pxhere.com/en/photo/871210" TargetMode="External"/><Relationship Id="rId5" Type="http://schemas.openxmlformats.org/officeDocument/2006/relationships/image" Target="../media/image2.jpg"/><Relationship Id="rId4" Type="http://schemas.openxmlformats.org/officeDocument/2006/relationships/hyperlink" Target="https://www.wallpaperflare.com/simple-wall-bw-dark-pattern-background-architecture-built-structure-wallpaper-prc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wallpaperflare.com/untitled-dust-photography-black-black-sand-simple-full-frame-wallpaper-sduyh/download/4096x2304" TargetMode="External"/><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dg_pics/7183734548/" TargetMode="External"/><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wisc-online.com/assetrepository/viewasset?id=151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lorianhebel.deviantart.com/art/Simple-Nature-210285669" TargetMode="External"/><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wallpaperflare.com/dark-blue-backgrounds-textured-dirty-textured-effect-abstract-wallpaper-ttbvo" TargetMode="Externa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roos-skywalker.deviantart.com/art/simple-dark-background-316339448"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graphicdesign.stackexchange.com/questions/55244/rich-black-faded-gray-appears-colored"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www.allwhitebackground.com/nature-powerpoint-background.html" TargetMode="External"/><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hyperlink" Target="https://www.wisc-online.com/assetrepository/viewasset?id=151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xhere.com/es/photo/605892" TargetMode="External"/><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roos-skywalker.deviantart.com/art/simple-dark-background-316339448"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commons.wikimedia.org/wiki/File:Road_accident_in_Geneva.JPG" TargetMode="External"/><Relationship Id="rId5" Type="http://schemas.openxmlformats.org/officeDocument/2006/relationships/image" Target="../media/image5.JPG"/><Relationship Id="rId4" Type="http://schemas.openxmlformats.org/officeDocument/2006/relationships/hyperlink" Target="https://www.wisc-online.com/assetrepository/viewasset?id=151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graphicdesign.stackexchange.com/questions/55244/rich-black-faded-gray-appears-colored"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hyperlink" Target="https://lgbtilegalservice.org.au/blue-textured-background/"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allpaperflare.com/simple-background-dark-red-texture-wallpaper-mmnxi"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hyperlink" Target="http://www.flickr.com/photos/photoshoproadmap/3424013122/" TargetMode="External"/><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dark-blue-backgrounds-textured-dirty-textured-effect-abstract-wallpaper-ttbvo"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29000"/>
                    </a14:imgEffect>
                    <a14:imgEffect>
                      <a14:saturation sat="199000"/>
                    </a14:imgEffect>
                    <a14:imgEffect>
                      <a14:brightnessContrast bright="8000" contrast="-13000"/>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DEF1-D4E7-4783-AC00-26391D03BEA3}"/>
              </a:ext>
            </a:extLst>
          </p:cNvPr>
          <p:cNvSpPr>
            <a:spLocks noGrp="1"/>
          </p:cNvSpPr>
          <p:nvPr>
            <p:ph type="title"/>
          </p:nvPr>
        </p:nvSpPr>
        <p:spPr>
          <a:xfrm>
            <a:off x="334270" y="768306"/>
            <a:ext cx="6918036" cy="1629188"/>
          </a:xfrm>
          <a:effectLst>
            <a:glow rad="228600">
              <a:schemeClr val="accent4">
                <a:satMod val="175000"/>
                <a:alpha val="36000"/>
              </a:schemeClr>
            </a:glow>
            <a:reflection blurRad="1270000" stA="0" endPos="65000" dist="50800" dir="5400000" sy="-100000" algn="bl" rotWithShape="0"/>
            <a:softEdge rad="762000"/>
          </a:effectLst>
          <a:scene3d>
            <a:camera prst="orthographicFront"/>
            <a:lightRig rig="threePt" dir="t"/>
          </a:scene3d>
          <a:sp3d extrusionH="76200">
            <a:bevelT w="139700" prst="cross"/>
            <a:bevelB w="139700" prst="cross"/>
            <a:extrusionClr>
              <a:schemeClr val="accent5">
                <a:lumMod val="60000"/>
                <a:lumOff val="40000"/>
              </a:schemeClr>
            </a:extrusionClr>
          </a:sp3d>
        </p:spPr>
        <p:txBody>
          <a:bodyPr>
            <a:noAutofit/>
          </a:bodyPr>
          <a:lstStyle/>
          <a:p>
            <a:r>
              <a:rPr lang="en-US" sz="6600" b="1" u="sng" dirty="0">
                <a:pattFill prst="pct90">
                  <a:fgClr>
                    <a:schemeClr val="tx1"/>
                  </a:fgClr>
                  <a:bgClr>
                    <a:schemeClr val="bg1"/>
                  </a:bgClr>
                </a:pattFill>
                <a:latin typeface="Algerian" panose="04020705040A02060702" pitchFamily="82" charset="0"/>
              </a:rPr>
              <a:t>ROAD ACCIDENT ANALYSIS</a:t>
            </a:r>
            <a:br>
              <a:rPr lang="en-US" sz="8000" b="1" u="sng" dirty="0">
                <a:pattFill prst="pct90">
                  <a:fgClr>
                    <a:schemeClr val="tx1"/>
                  </a:fgClr>
                  <a:bgClr>
                    <a:schemeClr val="bg1"/>
                  </a:bgClr>
                </a:pattFill>
                <a:latin typeface="Algerian" panose="04020705040A02060702" pitchFamily="82" charset="0"/>
              </a:rPr>
            </a:br>
            <a:r>
              <a:rPr lang="en-US" sz="8000" b="1" dirty="0">
                <a:pattFill prst="pct90">
                  <a:fgClr>
                    <a:schemeClr val="tx1"/>
                  </a:fgClr>
                  <a:bgClr>
                    <a:schemeClr val="bg1"/>
                  </a:bgClr>
                </a:pattFill>
                <a:latin typeface="Algerian" panose="04020705040A02060702" pitchFamily="82" charset="0"/>
              </a:rPr>
              <a:t>              </a:t>
            </a:r>
            <a:endParaRPr lang="en-IN" sz="2800" b="1" u="sng" dirty="0">
              <a:pattFill prst="pct80">
                <a:fgClr>
                  <a:schemeClr val="tx1">
                    <a:lumMod val="95000"/>
                    <a:lumOff val="5000"/>
                  </a:schemeClr>
                </a:fgClr>
                <a:bgClr>
                  <a:schemeClr val="bg1"/>
                </a:bgClr>
              </a:pattFill>
              <a:latin typeface="Algerian" panose="04020705040A02060702" pitchFamily="82" charset="0"/>
            </a:endParaRPr>
          </a:p>
        </p:txBody>
      </p:sp>
      <p:pic>
        <p:nvPicPr>
          <p:cNvPr id="5" name="Picture 4">
            <a:extLst>
              <a:ext uri="{FF2B5EF4-FFF2-40B4-BE49-F238E27FC236}">
                <a16:creationId xmlns:a16="http://schemas.microsoft.com/office/drawing/2014/main" id="{BF5C008F-4909-425C-A5E2-755146AAF2F7}"/>
              </a:ext>
            </a:extLst>
          </p:cNvPr>
          <p:cNvPicPr>
            <a:picLocks noChangeAspect="1" noChangeArrowheads="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311" r="6311"/>
          <a:stretch/>
        </p:blipFill>
        <p:spPr bwMode="auto">
          <a:xfrm>
            <a:off x="106219" y="2575972"/>
            <a:ext cx="4844916" cy="369649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969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F611-1155-45A4-841F-B87FEA3D83D0}"/>
              </a:ext>
            </a:extLst>
          </p:cNvPr>
          <p:cNvSpPr>
            <a:spLocks noGrp="1"/>
          </p:cNvSpPr>
          <p:nvPr>
            <p:ph type="title"/>
          </p:nvPr>
        </p:nvSpPr>
        <p:spPr>
          <a:xfrm>
            <a:off x="3014133" y="101600"/>
            <a:ext cx="6711758" cy="577049"/>
          </a:xfrm>
        </p:spPr>
        <p:txBody>
          <a:bodyPr>
            <a:noAutofit/>
          </a:bodyPr>
          <a:lstStyle/>
          <a:p>
            <a:r>
              <a:rPr lang="en-US" sz="4800" b="1" u="sng" dirty="0">
                <a:solidFill>
                  <a:schemeClr val="bg1"/>
                </a:solidFill>
              </a:rPr>
              <a:t>METHODOLOGY</a:t>
            </a:r>
            <a:endParaRPr lang="en-IN" sz="4800" b="1" u="sng" dirty="0">
              <a:solidFill>
                <a:schemeClr val="bg1"/>
              </a:solidFill>
            </a:endParaRPr>
          </a:p>
        </p:txBody>
      </p:sp>
      <p:sp>
        <p:nvSpPr>
          <p:cNvPr id="3" name="Content Placeholder 2">
            <a:extLst>
              <a:ext uri="{FF2B5EF4-FFF2-40B4-BE49-F238E27FC236}">
                <a16:creationId xmlns:a16="http://schemas.microsoft.com/office/drawing/2014/main" id="{D1301DEB-E73A-4F8E-B269-A16633D2B61E}"/>
              </a:ext>
            </a:extLst>
          </p:cNvPr>
          <p:cNvSpPr>
            <a:spLocks noGrp="1"/>
          </p:cNvSpPr>
          <p:nvPr>
            <p:ph idx="1"/>
          </p:nvPr>
        </p:nvSpPr>
        <p:spPr>
          <a:xfrm>
            <a:off x="88777" y="665826"/>
            <a:ext cx="9111667" cy="6098958"/>
          </a:xfrm>
        </p:spPr>
        <p:txBody>
          <a:bodyPr>
            <a:normAutofit fontScale="55000" lnSpcReduction="20000"/>
          </a:bodyPr>
          <a:lstStyle/>
          <a:p>
            <a:pPr marL="0" indent="0" algn="just">
              <a:lnSpc>
                <a:spcPct val="107000"/>
              </a:lnSpc>
              <a:spcAft>
                <a:spcPts val="800"/>
              </a:spcAft>
              <a:buNone/>
            </a:pPr>
            <a:r>
              <a:rPr lang="en-IN" sz="3600" u="sng" dirty="0">
                <a:solidFill>
                  <a:schemeClr val="accent5">
                    <a:lumMod val="20000"/>
                    <a:lumOff val="80000"/>
                  </a:schemeClr>
                </a:solidFill>
              </a:rPr>
              <a:t>ROAD ACCIDENT DECISION TREES AND RANDOM FORESTS:</a:t>
            </a:r>
          </a:p>
          <a:p>
            <a:pPr marL="0" indent="0" algn="just">
              <a:lnSpc>
                <a:spcPct val="107000"/>
              </a:lnSpc>
              <a:spcAft>
                <a:spcPts val="800"/>
              </a:spcAft>
              <a:buNone/>
            </a:pPr>
            <a:r>
              <a:rPr lang="en-IN" sz="3100" dirty="0">
                <a:solidFill>
                  <a:schemeClr val="accent5">
                    <a:lumMod val="20000"/>
                    <a:lumOff val="80000"/>
                  </a:schemeClr>
                </a:solidFill>
              </a:rPr>
              <a:t>A decision tree is a flowchart-like structure in which each internal node represents a "test" on an attribute (for example, whether a coin flip will come up heads or tails), each branch reflects the test's conclusion, and each leaf node represents a class label (decision taken after computing all attributes).</a:t>
            </a:r>
          </a:p>
          <a:p>
            <a:pPr marL="0" indent="0" algn="just">
              <a:lnSpc>
                <a:spcPct val="107000"/>
              </a:lnSpc>
              <a:spcAft>
                <a:spcPts val="800"/>
              </a:spcAft>
              <a:buNone/>
            </a:pPr>
            <a:r>
              <a:rPr lang="en-IN" sz="3100" dirty="0">
                <a:solidFill>
                  <a:schemeClr val="accent5">
                    <a:lumMod val="20000"/>
                    <a:lumOff val="80000"/>
                  </a:schemeClr>
                </a:solidFill>
              </a:rPr>
              <a:t>A fixed number of randomised decision trees are inducted to form an ensemble in a "traditional" RF induction method. There are two major downsides to this type of algorithm:</a:t>
            </a:r>
          </a:p>
          <a:p>
            <a:pPr marL="0" indent="0" algn="just">
              <a:lnSpc>
                <a:spcPct val="107000"/>
              </a:lnSpc>
              <a:spcAft>
                <a:spcPts val="800"/>
              </a:spcAft>
              <a:buNone/>
            </a:pPr>
            <a:r>
              <a:rPr lang="en-IN" sz="3100" dirty="0">
                <a:solidFill>
                  <a:schemeClr val="accent5">
                    <a:lumMod val="20000"/>
                    <a:lumOff val="80000"/>
                  </a:schemeClr>
                </a:solidFill>
              </a:rPr>
              <a:t>(i) the number of trees has to be fixed a priori </a:t>
            </a:r>
          </a:p>
          <a:p>
            <a:pPr marL="0" indent="0" algn="just">
              <a:lnSpc>
                <a:spcPct val="107000"/>
              </a:lnSpc>
              <a:spcAft>
                <a:spcPts val="800"/>
              </a:spcAft>
              <a:buNone/>
            </a:pPr>
            <a:r>
              <a:rPr lang="en-IN" sz="3100" dirty="0">
                <a:solidFill>
                  <a:schemeClr val="accent5">
                    <a:lumMod val="20000"/>
                    <a:lumOff val="80000"/>
                  </a:schemeClr>
                </a:solidFill>
              </a:rPr>
              <a:t>(ii) Because of the randomization principle, decision tree classifiers lose their interpretability and analytical capabilities. This type of method, in which trees are added to the ensemble in a piecemeal fashion, does not guarantee that all of those trees will work together efficiently in the same committee.</a:t>
            </a:r>
          </a:p>
          <a:p>
            <a:pPr marL="0" indent="0" algn="just">
              <a:lnSpc>
                <a:spcPct val="107000"/>
              </a:lnSpc>
              <a:spcAft>
                <a:spcPts val="800"/>
              </a:spcAft>
              <a:buNone/>
            </a:pPr>
            <a:r>
              <a:rPr lang="en-IN" sz="3200" u="sng" dirty="0">
                <a:solidFill>
                  <a:schemeClr val="accent5">
                    <a:lumMod val="20000"/>
                    <a:lumOff val="80000"/>
                  </a:schemeClr>
                </a:solidFill>
              </a:rPr>
              <a:t> HYPER-PARAMETER TUNING: </a:t>
            </a:r>
            <a:endParaRPr lang="en-IN" sz="3100" dirty="0">
              <a:solidFill>
                <a:schemeClr val="accent5">
                  <a:lumMod val="20000"/>
                  <a:lumOff val="80000"/>
                </a:schemeClr>
              </a:solidFill>
            </a:endParaRPr>
          </a:p>
          <a:p>
            <a:pPr marL="0" indent="0" algn="just">
              <a:lnSpc>
                <a:spcPct val="107000"/>
              </a:lnSpc>
              <a:spcAft>
                <a:spcPts val="800"/>
              </a:spcAft>
              <a:buNone/>
            </a:pPr>
            <a:r>
              <a:rPr lang="en-IN" sz="3000" dirty="0">
                <a:solidFill>
                  <a:schemeClr val="accent5">
                    <a:lumMod val="20000"/>
                    <a:lumOff val="80000"/>
                  </a:schemeClr>
                </a:solidFill>
              </a:rPr>
              <a:t>HYPER-PARAMETER tuning has a significant impact on the prediction performance of machine learning algorithms. Choosing an appropriate configuration for an ML algorithm's HPs is usually done through trial and error. Finding a decent set of values manually can take a long time, depending on how long the ML system takes to train. As a result, recent HP for ML algorithm research has centred on the development of better HP tuning strategies.</a:t>
            </a:r>
          </a:p>
          <a:p>
            <a:pPr marL="0" indent="0" algn="just">
              <a:lnSpc>
                <a:spcPct val="107000"/>
              </a:lnSpc>
              <a:spcAft>
                <a:spcPts val="800"/>
              </a:spcAft>
              <a:buNone/>
            </a:pPr>
            <a:endParaRPr lang="en-IN" sz="3100" dirty="0">
              <a:solidFill>
                <a:schemeClr val="accent5">
                  <a:lumMod val="20000"/>
                  <a:lumOff val="80000"/>
                </a:schemeClr>
              </a:solidFill>
            </a:endParaRPr>
          </a:p>
          <a:p>
            <a:pPr marL="0" indent="0" algn="just">
              <a:lnSpc>
                <a:spcPct val="107000"/>
              </a:lnSpc>
              <a:spcAft>
                <a:spcPts val="800"/>
              </a:spcAft>
              <a:buNone/>
            </a:pPr>
            <a:endParaRPr lang="en-IN" sz="3100" dirty="0">
              <a:solidFill>
                <a:schemeClr val="accent5">
                  <a:lumMod val="20000"/>
                  <a:lumOff val="80000"/>
                </a:schemeClr>
              </a:solidFill>
            </a:endParaRPr>
          </a:p>
          <a:p>
            <a:pPr marL="0" indent="0" algn="just">
              <a:lnSpc>
                <a:spcPct val="107000"/>
              </a:lnSpc>
              <a:spcAft>
                <a:spcPts val="800"/>
              </a:spcAft>
              <a:buNone/>
            </a:pPr>
            <a:endParaRPr lang="en-IN" sz="3100" dirty="0">
              <a:solidFill>
                <a:schemeClr val="accent5">
                  <a:lumMod val="20000"/>
                  <a:lumOff val="80000"/>
                </a:schemeClr>
              </a:solidFill>
            </a:endParaRPr>
          </a:p>
          <a:p>
            <a:pPr marL="0" indent="0" algn="just">
              <a:lnSpc>
                <a:spcPct val="107000"/>
              </a:lnSpc>
              <a:spcAft>
                <a:spcPts val="800"/>
              </a:spcAft>
              <a:buNone/>
            </a:pPr>
            <a:endParaRPr lang="en-IN" sz="3100" dirty="0">
              <a:solidFill>
                <a:schemeClr val="accent5">
                  <a:lumMod val="20000"/>
                  <a:lumOff val="80000"/>
                </a:schemeClr>
              </a:solidFill>
            </a:endParaRPr>
          </a:p>
          <a:p>
            <a:pPr marL="0" indent="0" algn="just">
              <a:lnSpc>
                <a:spcPct val="107000"/>
              </a:lnSpc>
              <a:spcAft>
                <a:spcPts val="800"/>
              </a:spcAft>
              <a:buNone/>
            </a:pPr>
            <a:endParaRPr lang="en-IN" sz="3100" dirty="0">
              <a:solidFill>
                <a:schemeClr val="accent5">
                  <a:lumMod val="20000"/>
                  <a:lumOff val="80000"/>
                </a:schemeClr>
              </a:solidFill>
            </a:endParaRPr>
          </a:p>
          <a:p>
            <a:endParaRPr lang="en-IN" dirty="0"/>
          </a:p>
        </p:txBody>
      </p:sp>
      <p:pic>
        <p:nvPicPr>
          <p:cNvPr id="6" name="Picture 5" descr="See the source image">
            <a:extLst>
              <a:ext uri="{FF2B5EF4-FFF2-40B4-BE49-F238E27FC236}">
                <a16:creationId xmlns:a16="http://schemas.microsoft.com/office/drawing/2014/main" id="{E86D104F-2211-A1D8-5E61-EBF7BAA9D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56889" y="3567289"/>
            <a:ext cx="2844800" cy="2506133"/>
          </a:xfrm>
          <a:prstGeom prst="rect">
            <a:avLst/>
          </a:prstGeom>
          <a:noFill/>
          <a:ln>
            <a:noFill/>
          </a:ln>
        </p:spPr>
      </p:pic>
      <p:pic>
        <p:nvPicPr>
          <p:cNvPr id="8" name="Picture 7" descr="See the source image">
            <a:extLst>
              <a:ext uri="{FF2B5EF4-FFF2-40B4-BE49-F238E27FC236}">
                <a16:creationId xmlns:a16="http://schemas.microsoft.com/office/drawing/2014/main" id="{0EA56D3A-A022-6E99-5AB5-A9D7630EF1F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0444" y="1016000"/>
            <a:ext cx="2833511" cy="20997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20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9396-BB2D-4BC6-8831-E5862CD11059}"/>
              </a:ext>
            </a:extLst>
          </p:cNvPr>
          <p:cNvSpPr>
            <a:spLocks noGrp="1"/>
          </p:cNvSpPr>
          <p:nvPr>
            <p:ph type="title"/>
          </p:nvPr>
        </p:nvSpPr>
        <p:spPr>
          <a:xfrm>
            <a:off x="3011055" y="0"/>
            <a:ext cx="6141823" cy="530577"/>
          </a:xfrm>
        </p:spPr>
        <p:txBody>
          <a:bodyPr>
            <a:normAutofit fontScale="90000"/>
          </a:bodyPr>
          <a:lstStyle/>
          <a:p>
            <a:r>
              <a:rPr lang="en-US" b="1" dirty="0"/>
              <a:t>  </a:t>
            </a:r>
            <a:r>
              <a:rPr lang="en-US" b="1" u="sng" dirty="0">
                <a:solidFill>
                  <a:schemeClr val="bg1"/>
                </a:solidFill>
              </a:rPr>
              <a:t>RESULTS AND OUTPUTS</a:t>
            </a:r>
            <a:endParaRPr lang="en-IN" b="1" u="sng"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46CB2A70-F577-8A8C-DF56-134A1377245B}"/>
              </a:ext>
            </a:extLst>
          </p:cNvPr>
          <p:cNvPicPr>
            <a:picLocks noChangeAspect="1"/>
          </p:cNvPicPr>
          <p:nvPr/>
        </p:nvPicPr>
        <p:blipFill rotWithShape="1">
          <a:blip r:embed="rId4"/>
          <a:srcRect l="24748" t="19172" r="35419" b="28625"/>
          <a:stretch/>
        </p:blipFill>
        <p:spPr bwMode="auto">
          <a:xfrm>
            <a:off x="169333" y="948268"/>
            <a:ext cx="11684000" cy="568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8" name="Picture 7" descr="Graphical user interface, application&#10;&#10;Description automatically generated">
            <a:extLst>
              <a:ext uri="{FF2B5EF4-FFF2-40B4-BE49-F238E27FC236}">
                <a16:creationId xmlns:a16="http://schemas.microsoft.com/office/drawing/2014/main" id="{94355F38-1DD7-32E7-8F3F-285947EF8B0B}"/>
              </a:ext>
            </a:extLst>
          </p:cNvPr>
          <p:cNvPicPr>
            <a:picLocks noChangeAspect="1"/>
          </p:cNvPicPr>
          <p:nvPr/>
        </p:nvPicPr>
        <p:blipFill rotWithShape="1">
          <a:blip r:embed="rId5"/>
          <a:srcRect l="25802" t="35821" r="27982" b="29571"/>
          <a:stretch/>
        </p:blipFill>
        <p:spPr bwMode="auto">
          <a:xfrm>
            <a:off x="8489244" y="2449689"/>
            <a:ext cx="3115735" cy="2043288"/>
          </a:xfrm>
          <a:prstGeom prst="rect">
            <a:avLst/>
          </a:prstGeom>
          <a:ln>
            <a:noFill/>
          </a:ln>
          <a:effectLst>
            <a:softEdge rad="112500"/>
          </a:effectLst>
          <a:extLst>
            <a:ext uri="{53640926-AAD7-44D8-BBD7-CCE9431645EC}">
              <a14:shadowObscured xmlns:a14="http://schemas.microsoft.com/office/drawing/2010/main"/>
            </a:ext>
          </a:extLst>
        </p:spPr>
      </p:pic>
      <p:sp>
        <p:nvSpPr>
          <p:cNvPr id="10" name="Content Placeholder 2">
            <a:extLst>
              <a:ext uri="{FF2B5EF4-FFF2-40B4-BE49-F238E27FC236}">
                <a16:creationId xmlns:a16="http://schemas.microsoft.com/office/drawing/2014/main" id="{62A952A9-433C-CD79-A91C-E9B4C60CFF71}"/>
              </a:ext>
            </a:extLst>
          </p:cNvPr>
          <p:cNvSpPr>
            <a:spLocks noGrp="1"/>
          </p:cNvSpPr>
          <p:nvPr>
            <p:ph idx="1"/>
          </p:nvPr>
        </p:nvSpPr>
        <p:spPr>
          <a:xfrm>
            <a:off x="3917244" y="237068"/>
            <a:ext cx="5542845" cy="677332"/>
          </a:xfrm>
        </p:spPr>
        <p:txBody>
          <a:bodyPr>
            <a:normAutofit fontScale="70000" lnSpcReduction="20000"/>
          </a:bodyPr>
          <a:lstStyle/>
          <a:p>
            <a:pPr marL="0" indent="0" algn="just">
              <a:buNone/>
            </a:pPr>
            <a:endParaRPr lang="en-US" sz="1800" b="1" i="0" dirty="0">
              <a:solidFill>
                <a:schemeClr val="bg1"/>
              </a:solidFill>
              <a:effectLst/>
              <a:latin typeface="Montserrat" panose="020B0604020202020204" pitchFamily="2" charset="0"/>
            </a:endParaRPr>
          </a:p>
          <a:p>
            <a:pPr marL="0" indent="0" algn="just">
              <a:buNone/>
            </a:pPr>
            <a:r>
              <a:rPr lang="en-IN" sz="3600" b="1" dirty="0">
                <a:solidFill>
                  <a:schemeClr val="accent2">
                    <a:lumMod val="20000"/>
                    <a:lumOff val="80000"/>
                  </a:schemeClr>
                </a:solidFill>
              </a:rPr>
              <a:t>LOGISTIC REGRESSION</a:t>
            </a:r>
          </a:p>
        </p:txBody>
      </p:sp>
    </p:spTree>
    <p:extLst>
      <p:ext uri="{BB962C8B-B14F-4D97-AF65-F5344CB8AC3E}">
        <p14:creationId xmlns:p14="http://schemas.microsoft.com/office/powerpoint/2010/main" val="193446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4695"/>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4BEA58EB-1800-BA97-2374-E8B2BD9B77B3}"/>
              </a:ext>
            </a:extLst>
          </p:cNvPr>
          <p:cNvPicPr>
            <a:picLocks noChangeAspect="1"/>
          </p:cNvPicPr>
          <p:nvPr/>
        </p:nvPicPr>
        <p:blipFill rotWithShape="1">
          <a:blip r:embed="rId5"/>
          <a:srcRect l="23757" t="20043" r="28011" b="22173"/>
          <a:stretch/>
        </p:blipFill>
        <p:spPr bwMode="auto">
          <a:xfrm>
            <a:off x="191912" y="1213556"/>
            <a:ext cx="11661422" cy="54468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1F6CC0C9-B916-4E20-BB98-20FDD027DB8C}"/>
              </a:ext>
            </a:extLst>
          </p:cNvPr>
          <p:cNvSpPr>
            <a:spLocks noGrp="1"/>
          </p:cNvSpPr>
          <p:nvPr>
            <p:ph type="title"/>
          </p:nvPr>
        </p:nvSpPr>
        <p:spPr>
          <a:xfrm>
            <a:off x="2779445" y="0"/>
            <a:ext cx="9669378" cy="778934"/>
          </a:xfrm>
          <a:noFill/>
          <a:ln>
            <a:noFill/>
          </a:ln>
        </p:spPr>
        <p:txBody>
          <a:bodyPr>
            <a:normAutofit fontScale="90000"/>
          </a:bodyPr>
          <a:lstStyle/>
          <a:p>
            <a:r>
              <a:rPr lang="en-US" sz="5400" b="1" u="sng" dirty="0">
                <a:solidFill>
                  <a:schemeClr val="accent5">
                    <a:lumMod val="20000"/>
                    <a:lumOff val="80000"/>
                  </a:schemeClr>
                </a:solidFill>
              </a:rPr>
              <a:t>RESULTS AND OUTPUTS</a:t>
            </a:r>
            <a:endParaRPr lang="en-IN" sz="5400" b="1" u="sng" dirty="0">
              <a:solidFill>
                <a:schemeClr val="accent5">
                  <a:lumMod val="20000"/>
                  <a:lumOff val="80000"/>
                </a:schemeClr>
              </a:solidFill>
            </a:endParaRPr>
          </a:p>
        </p:txBody>
      </p:sp>
      <p:sp>
        <p:nvSpPr>
          <p:cNvPr id="6" name="TextBox 5">
            <a:extLst>
              <a:ext uri="{FF2B5EF4-FFF2-40B4-BE49-F238E27FC236}">
                <a16:creationId xmlns:a16="http://schemas.microsoft.com/office/drawing/2014/main" id="{6A22CBFF-E9C8-2584-C3EC-3D71A06213A5}"/>
              </a:ext>
            </a:extLst>
          </p:cNvPr>
          <p:cNvSpPr txBox="1"/>
          <p:nvPr/>
        </p:nvSpPr>
        <p:spPr>
          <a:xfrm>
            <a:off x="4447822" y="645068"/>
            <a:ext cx="3431824" cy="461665"/>
          </a:xfrm>
          <a:prstGeom prst="rect">
            <a:avLst/>
          </a:prstGeom>
          <a:noFill/>
        </p:spPr>
        <p:txBody>
          <a:bodyPr wrap="square">
            <a:spAutoFit/>
          </a:bodyPr>
          <a:lstStyle/>
          <a:p>
            <a:pPr marL="0" indent="0" algn="just">
              <a:buNone/>
            </a:pPr>
            <a:r>
              <a:rPr lang="en-US" sz="2400" b="1" dirty="0">
                <a:solidFill>
                  <a:schemeClr val="accent2">
                    <a:lumMod val="20000"/>
                    <a:lumOff val="80000"/>
                  </a:schemeClr>
                </a:solidFill>
              </a:rPr>
              <a:t>D</a:t>
            </a:r>
            <a:r>
              <a:rPr lang="en-IN" sz="2400" b="1" dirty="0">
                <a:solidFill>
                  <a:schemeClr val="accent2">
                    <a:lumMod val="20000"/>
                    <a:lumOff val="80000"/>
                  </a:schemeClr>
                </a:solidFill>
              </a:rPr>
              <a:t>ECISION TREE</a:t>
            </a:r>
          </a:p>
        </p:txBody>
      </p:sp>
      <p:pic>
        <p:nvPicPr>
          <p:cNvPr id="11" name="Picture 10">
            <a:extLst>
              <a:ext uri="{FF2B5EF4-FFF2-40B4-BE49-F238E27FC236}">
                <a16:creationId xmlns:a16="http://schemas.microsoft.com/office/drawing/2014/main" id="{18AD60DA-9A27-9FEF-5B4A-17DAEADD6B56}"/>
              </a:ext>
            </a:extLst>
          </p:cNvPr>
          <p:cNvPicPr>
            <a:picLocks noChangeAspect="1"/>
          </p:cNvPicPr>
          <p:nvPr/>
        </p:nvPicPr>
        <p:blipFill>
          <a:blip r:embed="rId6"/>
          <a:stretch>
            <a:fillRect/>
          </a:stretch>
        </p:blipFill>
        <p:spPr>
          <a:xfrm>
            <a:off x="8331200" y="2698045"/>
            <a:ext cx="3048000" cy="2020712"/>
          </a:xfrm>
          <a:prstGeom prst="rect">
            <a:avLst/>
          </a:prstGeom>
          <a:ln>
            <a:noFill/>
          </a:ln>
          <a:effectLst>
            <a:softEdge rad="112500"/>
          </a:effectLst>
        </p:spPr>
      </p:pic>
    </p:spTree>
    <p:extLst>
      <p:ext uri="{BB962C8B-B14F-4D97-AF65-F5344CB8AC3E}">
        <p14:creationId xmlns:p14="http://schemas.microsoft.com/office/powerpoint/2010/main" val="22997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2EAF-4C72-48AB-8F07-967E191B6398}"/>
              </a:ext>
            </a:extLst>
          </p:cNvPr>
          <p:cNvSpPr>
            <a:spLocks noGrp="1"/>
          </p:cNvSpPr>
          <p:nvPr>
            <p:ph type="title"/>
          </p:nvPr>
        </p:nvSpPr>
        <p:spPr>
          <a:xfrm>
            <a:off x="3397956" y="79024"/>
            <a:ext cx="8794044" cy="654754"/>
          </a:xfrm>
        </p:spPr>
        <p:txBody>
          <a:bodyPr>
            <a:normAutofit fontScale="90000"/>
          </a:bodyPr>
          <a:lstStyle/>
          <a:p>
            <a:r>
              <a:rPr lang="en-US" sz="4800" b="1" u="sng" dirty="0"/>
              <a:t>RESULTS AND OUTPUTS</a:t>
            </a:r>
            <a:endParaRPr lang="en-IN" sz="4800" b="1" u="sng" dirty="0"/>
          </a:p>
        </p:txBody>
      </p:sp>
      <p:pic>
        <p:nvPicPr>
          <p:cNvPr id="16" name="Picture 15" descr="Graphical user interface, text, application&#10;&#10;Description automatically generated">
            <a:extLst>
              <a:ext uri="{FF2B5EF4-FFF2-40B4-BE49-F238E27FC236}">
                <a16:creationId xmlns:a16="http://schemas.microsoft.com/office/drawing/2014/main" id="{C32C04D8-A231-3BC1-DEF2-81B238162493}"/>
              </a:ext>
            </a:extLst>
          </p:cNvPr>
          <p:cNvPicPr>
            <a:picLocks noChangeAspect="1"/>
          </p:cNvPicPr>
          <p:nvPr/>
        </p:nvPicPr>
        <p:blipFill rotWithShape="1">
          <a:blip r:embed="rId4"/>
          <a:srcRect l="23864" t="19843" r="33846" b="28003"/>
          <a:stretch/>
        </p:blipFill>
        <p:spPr bwMode="auto">
          <a:xfrm>
            <a:off x="169333" y="1174043"/>
            <a:ext cx="11751733" cy="55654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C5918FC8-CFD2-A992-4767-9875F733C8EF}"/>
              </a:ext>
            </a:extLst>
          </p:cNvPr>
          <p:cNvSpPr txBox="1"/>
          <p:nvPr/>
        </p:nvSpPr>
        <p:spPr>
          <a:xfrm>
            <a:off x="4447822" y="690223"/>
            <a:ext cx="2652889" cy="461665"/>
          </a:xfrm>
          <a:prstGeom prst="rect">
            <a:avLst/>
          </a:prstGeom>
          <a:noFill/>
        </p:spPr>
        <p:txBody>
          <a:bodyPr wrap="square">
            <a:spAutoFit/>
          </a:bodyPr>
          <a:lstStyle/>
          <a:p>
            <a:pPr marL="0" indent="0" algn="just">
              <a:buNone/>
            </a:pPr>
            <a:r>
              <a:rPr lang="en-US" sz="2400" b="1" dirty="0">
                <a:solidFill>
                  <a:schemeClr val="accent2">
                    <a:lumMod val="20000"/>
                    <a:lumOff val="80000"/>
                  </a:schemeClr>
                </a:solidFill>
              </a:rPr>
              <a:t>RANDOM FOREST</a:t>
            </a:r>
            <a:endParaRPr lang="en-IN" sz="2400" b="1" dirty="0">
              <a:solidFill>
                <a:schemeClr val="accent2">
                  <a:lumMod val="20000"/>
                  <a:lumOff val="80000"/>
                </a:schemeClr>
              </a:solidFill>
            </a:endParaRPr>
          </a:p>
        </p:txBody>
      </p:sp>
      <p:pic>
        <p:nvPicPr>
          <p:cNvPr id="18" name="Picture 17" descr="Graphical user interface, application&#10;&#10;Description automatically generated">
            <a:extLst>
              <a:ext uri="{FF2B5EF4-FFF2-40B4-BE49-F238E27FC236}">
                <a16:creationId xmlns:a16="http://schemas.microsoft.com/office/drawing/2014/main" id="{DB311F10-B3F7-C87F-17E6-D8FFDE6915A3}"/>
              </a:ext>
            </a:extLst>
          </p:cNvPr>
          <p:cNvPicPr>
            <a:picLocks noChangeAspect="1"/>
          </p:cNvPicPr>
          <p:nvPr/>
        </p:nvPicPr>
        <p:blipFill rotWithShape="1">
          <a:blip r:embed="rId5"/>
          <a:srcRect l="24935" t="48968" r="27446" b="17681"/>
          <a:stretch/>
        </p:blipFill>
        <p:spPr bwMode="auto">
          <a:xfrm>
            <a:off x="8398933" y="2415822"/>
            <a:ext cx="2991555" cy="187395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1544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71B2-3532-F099-955A-78036E9B31A2}"/>
              </a:ext>
            </a:extLst>
          </p:cNvPr>
          <p:cNvSpPr>
            <a:spLocks noGrp="1"/>
          </p:cNvSpPr>
          <p:nvPr>
            <p:ph type="title"/>
          </p:nvPr>
        </p:nvSpPr>
        <p:spPr>
          <a:xfrm>
            <a:off x="838200" y="1"/>
            <a:ext cx="10515600" cy="654423"/>
          </a:xfrm>
        </p:spPr>
        <p:txBody>
          <a:bodyPr>
            <a:normAutofit fontScale="90000"/>
          </a:bodyPr>
          <a:lstStyle/>
          <a:p>
            <a:r>
              <a:rPr lang="en-US" sz="4400" b="1" dirty="0">
                <a:solidFill>
                  <a:schemeClr val="accent2">
                    <a:lumMod val="40000"/>
                    <a:lumOff val="60000"/>
                  </a:schemeClr>
                </a:solidFill>
              </a:rPr>
              <a:t>                         </a:t>
            </a:r>
            <a:r>
              <a:rPr lang="en-US" sz="4400" b="1" u="sng" dirty="0">
                <a:solidFill>
                  <a:schemeClr val="accent2">
                    <a:lumMod val="40000"/>
                    <a:lumOff val="60000"/>
                  </a:schemeClr>
                </a:solidFill>
              </a:rPr>
              <a:t>METHODOLOGY</a:t>
            </a:r>
            <a:endParaRPr lang="en-IN" dirty="0">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3AF75B85-E55B-3797-771B-D3B7100D1FFD}"/>
              </a:ext>
            </a:extLst>
          </p:cNvPr>
          <p:cNvSpPr>
            <a:spLocks noGrp="1"/>
          </p:cNvSpPr>
          <p:nvPr>
            <p:ph idx="1"/>
          </p:nvPr>
        </p:nvSpPr>
        <p:spPr>
          <a:xfrm>
            <a:off x="1670756" y="598312"/>
            <a:ext cx="8489245" cy="485421"/>
          </a:xfrm>
        </p:spPr>
        <p:txBody>
          <a:bodyPr vert="horz" lIns="91440" tIns="45720" rIns="91440" bIns="45720" rtlCol="0">
            <a:normAutofit/>
          </a:bodyPr>
          <a:lstStyle/>
          <a:p>
            <a:pPr marL="0" indent="0" algn="just">
              <a:buNone/>
            </a:pPr>
            <a:r>
              <a:rPr lang="en-US" sz="2600" b="1" dirty="0">
                <a:solidFill>
                  <a:schemeClr val="bg1"/>
                </a:solidFill>
              </a:rPr>
              <a:t>HYPERPARAMETERS TUNING FOR LOGISTIC REGRESSION</a:t>
            </a:r>
            <a:endParaRPr lang="en-IN" sz="2600" b="1" dirty="0">
              <a:solidFill>
                <a:schemeClr val="bg1"/>
              </a:solidFill>
            </a:endParaRPr>
          </a:p>
        </p:txBody>
      </p:sp>
      <p:pic>
        <p:nvPicPr>
          <p:cNvPr id="7" name="Picture 6" descr="Graphical user interface, text, application&#10;&#10;Description automatically generated">
            <a:extLst>
              <a:ext uri="{FF2B5EF4-FFF2-40B4-BE49-F238E27FC236}">
                <a16:creationId xmlns:a16="http://schemas.microsoft.com/office/drawing/2014/main" id="{5DF615D8-ADA1-78F2-0187-8CCF98CC266F}"/>
              </a:ext>
            </a:extLst>
          </p:cNvPr>
          <p:cNvPicPr>
            <a:picLocks noChangeAspect="1"/>
          </p:cNvPicPr>
          <p:nvPr/>
        </p:nvPicPr>
        <p:blipFill rotWithShape="1">
          <a:blip r:embed="rId4"/>
          <a:srcRect l="23754" t="18665" r="34677" b="24910"/>
          <a:stretch/>
        </p:blipFill>
        <p:spPr bwMode="auto">
          <a:xfrm>
            <a:off x="124177" y="970844"/>
            <a:ext cx="11853333" cy="57573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8" name="Picture 7" descr="Graphical user interface, application&#10;&#10;Description automatically generated">
            <a:extLst>
              <a:ext uri="{FF2B5EF4-FFF2-40B4-BE49-F238E27FC236}">
                <a16:creationId xmlns:a16="http://schemas.microsoft.com/office/drawing/2014/main" id="{80A7119B-EC2F-D29A-305C-EE2A13CB748B}"/>
              </a:ext>
            </a:extLst>
          </p:cNvPr>
          <p:cNvPicPr>
            <a:picLocks noChangeAspect="1"/>
          </p:cNvPicPr>
          <p:nvPr/>
        </p:nvPicPr>
        <p:blipFill rotWithShape="1">
          <a:blip r:embed="rId5"/>
          <a:srcRect l="25060" t="36303" r="25887" b="27175"/>
          <a:stretch/>
        </p:blipFill>
        <p:spPr bwMode="auto">
          <a:xfrm>
            <a:off x="8150579" y="2521056"/>
            <a:ext cx="2799644" cy="2208989"/>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0723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76000" b="-7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3BF-43D4-4BD1-A64C-3C76A279FB3B}"/>
              </a:ext>
            </a:extLst>
          </p:cNvPr>
          <p:cNvSpPr>
            <a:spLocks noGrp="1"/>
          </p:cNvSpPr>
          <p:nvPr>
            <p:ph type="title"/>
          </p:nvPr>
        </p:nvSpPr>
        <p:spPr>
          <a:xfrm>
            <a:off x="1298222" y="100585"/>
            <a:ext cx="10055578" cy="554171"/>
          </a:xfrm>
        </p:spPr>
        <p:txBody>
          <a:bodyPr>
            <a:normAutofit fontScale="90000"/>
          </a:bodyPr>
          <a:lstStyle/>
          <a:p>
            <a:r>
              <a:rPr lang="en-US" dirty="0">
                <a:solidFill>
                  <a:srgbClr val="FF99FF"/>
                </a:solidFill>
                <a:latin typeface="+mn-lt"/>
              </a:rPr>
              <a:t>                         </a:t>
            </a:r>
            <a:r>
              <a:rPr lang="en-US" u="sng" dirty="0">
                <a:solidFill>
                  <a:srgbClr val="FF99FF"/>
                </a:solidFill>
                <a:latin typeface="+mn-lt"/>
              </a:rPr>
              <a:t>METHODOLOGY</a:t>
            </a:r>
            <a:endParaRPr lang="en-IN" u="sng" dirty="0">
              <a:solidFill>
                <a:srgbClr val="FF99FF"/>
              </a:solidFill>
              <a:latin typeface="+mn-lt"/>
            </a:endParaRPr>
          </a:p>
        </p:txBody>
      </p:sp>
      <p:sp>
        <p:nvSpPr>
          <p:cNvPr id="3" name="Content Placeholder 2">
            <a:extLst>
              <a:ext uri="{FF2B5EF4-FFF2-40B4-BE49-F238E27FC236}">
                <a16:creationId xmlns:a16="http://schemas.microsoft.com/office/drawing/2014/main" id="{F5D3ABDB-B2BA-4424-8837-877E80F33B81}"/>
              </a:ext>
            </a:extLst>
          </p:cNvPr>
          <p:cNvSpPr>
            <a:spLocks noGrp="1"/>
          </p:cNvSpPr>
          <p:nvPr>
            <p:ph idx="1"/>
          </p:nvPr>
        </p:nvSpPr>
        <p:spPr>
          <a:xfrm>
            <a:off x="3262489" y="632178"/>
            <a:ext cx="5847646" cy="564444"/>
          </a:xfrm>
        </p:spPr>
        <p:txBody>
          <a:bodyPr>
            <a:noAutofit/>
          </a:bodyPr>
          <a:lstStyle/>
          <a:p>
            <a:pPr marL="0" indent="0">
              <a:buNone/>
            </a:pPr>
            <a:r>
              <a:rPr lang="en-US" sz="2000" b="1" dirty="0">
                <a:solidFill>
                  <a:schemeClr val="bg1"/>
                </a:solidFill>
                <a:effectLst/>
                <a:latin typeface="Times New Roman" panose="02020603050405020304" pitchFamily="18" charset="0"/>
                <a:ea typeface="Times New Roman" panose="02020603050405020304" pitchFamily="18" charset="0"/>
              </a:rPr>
              <a:t>HYPERPARAMETERS TUNING FOR DECISION TREE</a:t>
            </a:r>
            <a:endParaRPr lang="en-IN" sz="20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51316DD5-CA42-B1F7-C153-04DF4FAE571E}"/>
              </a:ext>
            </a:extLst>
          </p:cNvPr>
          <p:cNvPicPr>
            <a:picLocks noChangeAspect="1"/>
          </p:cNvPicPr>
          <p:nvPr/>
        </p:nvPicPr>
        <p:blipFill rotWithShape="1">
          <a:blip r:embed="rId4"/>
          <a:srcRect l="23430" t="19015" r="34774" b="21114"/>
          <a:stretch/>
        </p:blipFill>
        <p:spPr bwMode="auto">
          <a:xfrm>
            <a:off x="203200" y="960472"/>
            <a:ext cx="11729156" cy="57564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5" name="Picture 4" descr="Graphical user interface, application&#10;&#10;Description automatically generated">
            <a:extLst>
              <a:ext uri="{FF2B5EF4-FFF2-40B4-BE49-F238E27FC236}">
                <a16:creationId xmlns:a16="http://schemas.microsoft.com/office/drawing/2014/main" id="{8B366506-7092-7980-A22A-D5593D85054A}"/>
              </a:ext>
            </a:extLst>
          </p:cNvPr>
          <p:cNvPicPr>
            <a:picLocks noChangeAspect="1"/>
          </p:cNvPicPr>
          <p:nvPr/>
        </p:nvPicPr>
        <p:blipFill rotWithShape="1">
          <a:blip r:embed="rId5"/>
          <a:srcRect l="24932" t="29976" r="28154" b="33500"/>
          <a:stretch/>
        </p:blipFill>
        <p:spPr bwMode="auto">
          <a:xfrm>
            <a:off x="8229599" y="2788356"/>
            <a:ext cx="3239912" cy="2031999"/>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5608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A1AB-9155-4CAC-B60B-8B44BC83ACEA}"/>
              </a:ext>
            </a:extLst>
          </p:cNvPr>
          <p:cNvSpPr>
            <a:spLocks noGrp="1"/>
          </p:cNvSpPr>
          <p:nvPr>
            <p:ph type="title"/>
          </p:nvPr>
        </p:nvSpPr>
        <p:spPr>
          <a:xfrm>
            <a:off x="3917244" y="0"/>
            <a:ext cx="7756358" cy="699912"/>
          </a:xfrm>
        </p:spPr>
        <p:txBody>
          <a:bodyPr>
            <a:normAutofit fontScale="90000"/>
          </a:bodyPr>
          <a:lstStyle/>
          <a:p>
            <a:r>
              <a:rPr lang="en-US" sz="5400" b="1" u="sng" dirty="0">
                <a:solidFill>
                  <a:schemeClr val="accent6">
                    <a:lumMod val="20000"/>
                    <a:lumOff val="80000"/>
                  </a:schemeClr>
                </a:solidFill>
              </a:rPr>
              <a:t>METHODOLOGY</a:t>
            </a:r>
            <a:endParaRPr lang="en-IN" sz="5400" b="1" u="sng" dirty="0">
              <a:solidFill>
                <a:schemeClr val="accent6">
                  <a:lumMod val="20000"/>
                  <a:lumOff val="80000"/>
                </a:schemeClr>
              </a:solidFill>
            </a:endParaRPr>
          </a:p>
        </p:txBody>
      </p:sp>
      <p:sp>
        <p:nvSpPr>
          <p:cNvPr id="3" name="Content Placeholder 2">
            <a:extLst>
              <a:ext uri="{FF2B5EF4-FFF2-40B4-BE49-F238E27FC236}">
                <a16:creationId xmlns:a16="http://schemas.microsoft.com/office/drawing/2014/main" id="{B64713FC-3376-429E-B93C-0FE32738BB31}"/>
              </a:ext>
            </a:extLst>
          </p:cNvPr>
          <p:cNvSpPr>
            <a:spLocks noGrp="1"/>
          </p:cNvSpPr>
          <p:nvPr>
            <p:ph idx="1"/>
          </p:nvPr>
        </p:nvSpPr>
        <p:spPr>
          <a:xfrm>
            <a:off x="2573867" y="654757"/>
            <a:ext cx="8274754" cy="372532"/>
          </a:xfrm>
        </p:spPr>
        <p:txBody>
          <a:bodyPr>
            <a:normAutofit fontScale="85000" lnSpcReduction="20000"/>
          </a:bodyPr>
          <a:lstStyle/>
          <a:p>
            <a:pPr marL="0" indent="0" algn="just">
              <a:buNone/>
            </a:pPr>
            <a:r>
              <a:rPr lang="en-US" b="1" dirty="0">
                <a:solidFill>
                  <a:srgbClr val="FBCDF4"/>
                </a:solidFill>
              </a:rPr>
              <a:t>HYPERPARAMETERS TUNING FOR RANDOM FOREST</a:t>
            </a:r>
            <a:endParaRPr lang="en-IN" b="1" dirty="0">
              <a:solidFill>
                <a:srgbClr val="FBCDF4"/>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98BBE733-1E82-DF33-6E8E-915BC5BF4941}"/>
              </a:ext>
            </a:extLst>
          </p:cNvPr>
          <p:cNvPicPr>
            <a:picLocks noChangeAspect="1"/>
          </p:cNvPicPr>
          <p:nvPr/>
        </p:nvPicPr>
        <p:blipFill rotWithShape="1">
          <a:blip r:embed="rId4"/>
          <a:srcRect l="24211" t="18809" r="34817" b="23149"/>
          <a:stretch/>
        </p:blipFill>
        <p:spPr bwMode="auto">
          <a:xfrm>
            <a:off x="372532" y="1117600"/>
            <a:ext cx="11661423" cy="55089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6" name="Picture 5" descr="Graphical user interface, application&#10;&#10;Description automatically generated">
            <a:extLst>
              <a:ext uri="{FF2B5EF4-FFF2-40B4-BE49-F238E27FC236}">
                <a16:creationId xmlns:a16="http://schemas.microsoft.com/office/drawing/2014/main" id="{79D237CB-95DE-46BA-ED63-FD960031456D}"/>
              </a:ext>
            </a:extLst>
          </p:cNvPr>
          <p:cNvPicPr>
            <a:picLocks noChangeAspect="1"/>
          </p:cNvPicPr>
          <p:nvPr/>
        </p:nvPicPr>
        <p:blipFill rotWithShape="1">
          <a:blip r:embed="rId5"/>
          <a:srcRect l="25219" t="38738" r="27754" b="26111"/>
          <a:stretch/>
        </p:blipFill>
        <p:spPr bwMode="auto">
          <a:xfrm>
            <a:off x="8432801" y="2517422"/>
            <a:ext cx="3041790" cy="2004624"/>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91866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9396-BB2D-4BC6-8831-E5862CD11059}"/>
              </a:ext>
            </a:extLst>
          </p:cNvPr>
          <p:cNvSpPr>
            <a:spLocks noGrp="1"/>
          </p:cNvSpPr>
          <p:nvPr>
            <p:ph type="title"/>
          </p:nvPr>
        </p:nvSpPr>
        <p:spPr>
          <a:xfrm>
            <a:off x="4086578" y="0"/>
            <a:ext cx="7289799" cy="620889"/>
          </a:xfrm>
        </p:spPr>
        <p:txBody>
          <a:bodyPr>
            <a:normAutofit fontScale="90000"/>
          </a:bodyPr>
          <a:lstStyle/>
          <a:p>
            <a:r>
              <a:rPr lang="en-US" sz="5400" b="1" u="sng" dirty="0">
                <a:solidFill>
                  <a:schemeClr val="accent1">
                    <a:lumMod val="50000"/>
                  </a:schemeClr>
                </a:solidFill>
              </a:rPr>
              <a:t>CONCLUSION</a:t>
            </a:r>
            <a:endParaRPr lang="en-IN" sz="5400" b="1" u="sng" dirty="0">
              <a:solidFill>
                <a:schemeClr val="accent1">
                  <a:lumMod val="50000"/>
                </a:schemeClr>
              </a:solidFill>
            </a:endParaRPr>
          </a:p>
        </p:txBody>
      </p:sp>
      <p:pic>
        <p:nvPicPr>
          <p:cNvPr id="5" name="Picture 4" descr="Graphical user interface, application, table&#10;&#10;Description automatically generated">
            <a:extLst>
              <a:ext uri="{FF2B5EF4-FFF2-40B4-BE49-F238E27FC236}">
                <a16:creationId xmlns:a16="http://schemas.microsoft.com/office/drawing/2014/main" id="{7FDF119C-19A1-1130-3FBC-2E816CD3A09F}"/>
              </a:ext>
            </a:extLst>
          </p:cNvPr>
          <p:cNvPicPr>
            <a:picLocks noChangeAspect="1"/>
          </p:cNvPicPr>
          <p:nvPr/>
        </p:nvPicPr>
        <p:blipFill rotWithShape="1">
          <a:blip r:embed="rId4"/>
          <a:srcRect l="24230" t="23300" r="43457" b="19738"/>
          <a:stretch/>
        </p:blipFill>
        <p:spPr bwMode="auto">
          <a:xfrm>
            <a:off x="1061155" y="1535289"/>
            <a:ext cx="10521245" cy="4109155"/>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F1FC5E4-BA81-011F-BA7D-A62FA85D3050}"/>
              </a:ext>
            </a:extLst>
          </p:cNvPr>
          <p:cNvSpPr txBox="1"/>
          <p:nvPr/>
        </p:nvSpPr>
        <p:spPr>
          <a:xfrm>
            <a:off x="541868" y="509599"/>
            <a:ext cx="11650132" cy="830997"/>
          </a:xfrm>
          <a:prstGeom prst="rect">
            <a:avLst/>
          </a:prstGeom>
          <a:noFill/>
        </p:spPr>
        <p:txBody>
          <a:bodyPr wrap="square">
            <a:spAutoFit/>
          </a:bodyPr>
          <a:lstStyle/>
          <a:p>
            <a:r>
              <a:rPr lang="en-US" sz="2400" b="1" dirty="0">
                <a:solidFill>
                  <a:srgbClr val="00FFFF"/>
                </a:solidFill>
              </a:rPr>
              <a:t>Hera the Accuracy of Random forest is more and the accuracy of decision tree and logistic regression is increased after doing Hyperparameter tuning.</a:t>
            </a:r>
            <a:endParaRPr lang="en-IN" sz="2400" dirty="0">
              <a:solidFill>
                <a:srgbClr val="00FFFF"/>
              </a:solidFill>
            </a:endParaRPr>
          </a:p>
        </p:txBody>
      </p:sp>
      <p:pic>
        <p:nvPicPr>
          <p:cNvPr id="10" name="Picture 9">
            <a:extLst>
              <a:ext uri="{FF2B5EF4-FFF2-40B4-BE49-F238E27FC236}">
                <a16:creationId xmlns:a16="http://schemas.microsoft.com/office/drawing/2014/main" id="{9CDD8D06-B82A-E043-AB0D-A73E4D81C6D5}"/>
              </a:ext>
            </a:extLst>
          </p:cNvPr>
          <p:cNvPicPr>
            <a:picLocks noChangeAspect="1"/>
          </p:cNvPicPr>
          <p:nvPr/>
        </p:nvPicPr>
        <p:blipFill rotWithShape="1">
          <a:blip r:embed="rId5"/>
          <a:srcRect l="24598" t="59404" r="18261" b="33308"/>
          <a:stretch/>
        </p:blipFill>
        <p:spPr bwMode="auto">
          <a:xfrm>
            <a:off x="519288" y="5802488"/>
            <a:ext cx="11514667" cy="903111"/>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5342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4695"/>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0C9-B916-4E20-BB98-20FDD027DB8C}"/>
              </a:ext>
            </a:extLst>
          </p:cNvPr>
          <p:cNvSpPr>
            <a:spLocks noGrp="1"/>
          </p:cNvSpPr>
          <p:nvPr>
            <p:ph type="title"/>
          </p:nvPr>
        </p:nvSpPr>
        <p:spPr>
          <a:xfrm>
            <a:off x="3815644" y="-286327"/>
            <a:ext cx="7538156" cy="1475935"/>
          </a:xfrm>
          <a:noFill/>
          <a:ln>
            <a:noFill/>
          </a:ln>
        </p:spPr>
        <p:txBody>
          <a:bodyPr>
            <a:normAutofit/>
          </a:bodyPr>
          <a:lstStyle/>
          <a:p>
            <a:r>
              <a:rPr lang="en-US" sz="5400" b="1" u="sng" dirty="0">
                <a:solidFill>
                  <a:schemeClr val="accent1">
                    <a:lumMod val="20000"/>
                    <a:lumOff val="80000"/>
                  </a:schemeClr>
                </a:solidFill>
              </a:rPr>
              <a:t>FUTURE SCOPE</a:t>
            </a:r>
            <a:endParaRPr lang="en-IN" sz="5400" b="1" u="sng" dirty="0">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CBABCBEF-3412-4BBA-A267-373ADA82986B}"/>
              </a:ext>
            </a:extLst>
          </p:cNvPr>
          <p:cNvSpPr>
            <a:spLocks noGrp="1"/>
          </p:cNvSpPr>
          <p:nvPr>
            <p:ph idx="1"/>
          </p:nvPr>
        </p:nvSpPr>
        <p:spPr>
          <a:xfrm>
            <a:off x="143797" y="1050893"/>
            <a:ext cx="7656825" cy="5013181"/>
          </a:xfrm>
        </p:spPr>
        <p:txBody>
          <a:bodyPr>
            <a:normAutofit lnSpcReduction="10000"/>
          </a:bodyPr>
          <a:lstStyle/>
          <a:p>
            <a:pPr marL="0" indent="0" algn="just">
              <a:buNone/>
            </a:pPr>
            <a:r>
              <a:rPr lang="en-US" sz="2000" b="1" dirty="0">
                <a:solidFill>
                  <a:schemeClr val="bg1"/>
                </a:solidFill>
                <a:latin typeface="Montserrat" panose="020B0604020202020204" pitchFamily="2" charset="0"/>
              </a:rPr>
              <a:t>This project will benefit everyone because it will allow people to predict the likelihood of an accident in the location from which they are traveling and at the time they are traveling.</a:t>
            </a:r>
          </a:p>
          <a:p>
            <a:pPr marL="0" indent="0" algn="just">
              <a:buNone/>
            </a:pPr>
            <a:r>
              <a:rPr lang="en-US" sz="2000" b="1" dirty="0">
                <a:solidFill>
                  <a:schemeClr val="bg1"/>
                </a:solidFill>
                <a:latin typeface="Montserrat" panose="020B0604020202020204" pitchFamily="2" charset="0"/>
              </a:rPr>
              <a:t>So that people will be more cautious while driving, and many lives will be spared as a result of our project.</a:t>
            </a:r>
          </a:p>
          <a:p>
            <a:pPr marL="0" indent="0" algn="just">
              <a:buNone/>
            </a:pPr>
            <a:r>
              <a:rPr lang="en-US" sz="2000" b="1" dirty="0">
                <a:solidFill>
                  <a:schemeClr val="bg1"/>
                </a:solidFill>
                <a:latin typeface="Montserrat" panose="020B0604020202020204" pitchFamily="2" charset="0"/>
              </a:rPr>
              <a:t>With increased resources, police can receive continuous predictions and alerts for each area at regular intervals to take preventive measures .</a:t>
            </a:r>
          </a:p>
          <a:p>
            <a:pPr marL="0" indent="0" algn="just">
              <a:buNone/>
            </a:pPr>
            <a:r>
              <a:rPr lang="en-US" sz="2000" b="1" dirty="0">
                <a:solidFill>
                  <a:schemeClr val="bg1"/>
                </a:solidFill>
                <a:latin typeface="Montserrat" panose="020B0604020202020204" pitchFamily="2" charset="0"/>
              </a:rPr>
              <a:t>It will be more useful if you create a complete application.</a:t>
            </a:r>
          </a:p>
          <a:p>
            <a:pPr marL="0" indent="0" algn="just">
              <a:buNone/>
            </a:pPr>
            <a:r>
              <a:rPr lang="en-IN" sz="2000" b="1" dirty="0">
                <a:solidFill>
                  <a:schemeClr val="bg1"/>
                </a:solidFill>
                <a:latin typeface="Montserrat" panose="020B0604020202020204" pitchFamily="2" charset="0"/>
              </a:rPr>
              <a:t>By creating a full application it will be more helpful.</a:t>
            </a:r>
          </a:p>
          <a:p>
            <a:pPr marL="0" indent="0" algn="just">
              <a:buNone/>
            </a:pPr>
            <a:r>
              <a:rPr lang="en-US" sz="2000" b="1" dirty="0">
                <a:solidFill>
                  <a:schemeClr val="bg1"/>
                </a:solidFill>
                <a:latin typeface="Montserrat" panose="020B0604020202020204" pitchFamily="2" charset="0"/>
              </a:rPr>
              <a:t>A fully-fledged web app for user and police interaction can be published for use in real-time. It can be used for Indian states or cities, if proper data of accidents is provided by the Indian Government.</a:t>
            </a:r>
            <a:endParaRPr lang="en-IN" sz="2000" b="1" dirty="0">
              <a:solidFill>
                <a:schemeClr val="bg1"/>
              </a:solidFill>
              <a:latin typeface="Montserrat" panose="020B0604020202020204" pitchFamily="2" charset="0"/>
            </a:endParaRPr>
          </a:p>
        </p:txBody>
      </p:sp>
      <p:pic>
        <p:nvPicPr>
          <p:cNvPr id="3074" name="Picture 2">
            <a:extLst>
              <a:ext uri="{FF2B5EF4-FFF2-40B4-BE49-F238E27FC236}">
                <a16:creationId xmlns:a16="http://schemas.microsoft.com/office/drawing/2014/main" id="{5DC21FCA-181B-5A88-D487-A016D078A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5778" y="1182863"/>
            <a:ext cx="4165600" cy="403260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3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F1B5-93BF-42FB-A127-0758C828D761}"/>
              </a:ext>
            </a:extLst>
          </p:cNvPr>
          <p:cNvSpPr>
            <a:spLocks noGrp="1"/>
          </p:cNvSpPr>
          <p:nvPr>
            <p:ph type="title"/>
          </p:nvPr>
        </p:nvSpPr>
        <p:spPr>
          <a:xfrm>
            <a:off x="541867" y="1930401"/>
            <a:ext cx="9039578" cy="2314221"/>
          </a:xfrm>
        </p:spPr>
        <p:txBody>
          <a:bodyPr>
            <a:normAutofit/>
          </a:bodyPr>
          <a:lstStyle/>
          <a:p>
            <a:r>
              <a:rPr lang="en-US" sz="6000" b="1" u="sng" dirty="0"/>
              <a:t>REFERENCES</a:t>
            </a:r>
            <a:endParaRPr lang="en-IN" sz="6000" b="1" u="sng" dirty="0"/>
          </a:p>
        </p:txBody>
      </p:sp>
      <p:sp>
        <p:nvSpPr>
          <p:cNvPr id="3" name="Content Placeholder 2">
            <a:extLst>
              <a:ext uri="{FF2B5EF4-FFF2-40B4-BE49-F238E27FC236}">
                <a16:creationId xmlns:a16="http://schemas.microsoft.com/office/drawing/2014/main" id="{84A096AF-2B6E-4A7F-BF97-44ACFB269E3F}"/>
              </a:ext>
            </a:extLst>
          </p:cNvPr>
          <p:cNvSpPr>
            <a:spLocks noGrp="1"/>
          </p:cNvSpPr>
          <p:nvPr>
            <p:ph sz="half" idx="1"/>
          </p:nvPr>
        </p:nvSpPr>
        <p:spPr>
          <a:xfrm>
            <a:off x="6141156" y="564444"/>
            <a:ext cx="5813777" cy="5824863"/>
          </a:xfrm>
        </p:spPr>
        <p:txBody>
          <a:bodyPr>
            <a:normAutofit fontScale="70000" lnSpcReduction="20000"/>
          </a:bodyPr>
          <a:lstStyle/>
          <a:p>
            <a:pPr marL="0" lvl="0" indent="0" algn="just">
              <a:spcBef>
                <a:spcPts val="1315"/>
              </a:spcBef>
              <a:spcAft>
                <a:spcPts val="0"/>
              </a:spcAft>
              <a:buSzPts val="1200"/>
              <a:buNone/>
              <a:tabLst>
                <a:tab pos="521335" algn="l"/>
                <a:tab pos="521970" algn="l"/>
              </a:tabLst>
            </a:pPr>
            <a:r>
              <a:rPr lang="en-US" dirty="0">
                <a:solidFill>
                  <a:srgbClr val="FEFE86"/>
                </a:solidFill>
              </a:rPr>
              <a:t>[1] Chong, M., Abraham, A., &amp; Paprzycki, M. (2005). Traffic accident analysis using machine learning paradigms. Informatica, 29(1).</a:t>
            </a:r>
            <a:endParaRPr lang="en-IN" dirty="0">
              <a:solidFill>
                <a:srgbClr val="FEFE86"/>
              </a:solidFill>
            </a:endParaRPr>
          </a:p>
          <a:p>
            <a:pPr marL="0" lvl="0" indent="0" algn="just">
              <a:spcBef>
                <a:spcPts val="1315"/>
              </a:spcBef>
              <a:spcAft>
                <a:spcPts val="0"/>
              </a:spcAft>
              <a:buSzPts val="1200"/>
              <a:buNone/>
              <a:tabLst>
                <a:tab pos="521335" algn="l"/>
                <a:tab pos="521970" algn="l"/>
              </a:tabLst>
            </a:pPr>
            <a:r>
              <a:rPr lang="en-US" dirty="0">
                <a:solidFill>
                  <a:srgbClr val="FEFE86"/>
                </a:solidFill>
              </a:rPr>
              <a:t>[2] Sridevi, N., M. V. Keerthana, Monisha V. Pal, T. R. Nikshitha, and P. Jyothi. "Road accident analysis using machine learning." International Journal of Research in Engineering, Science and Management 3, no. 5 (2020): 859-861. </a:t>
            </a:r>
            <a:endParaRPr lang="en-IN" dirty="0">
              <a:solidFill>
                <a:srgbClr val="FEFE86"/>
              </a:solidFill>
            </a:endParaRPr>
          </a:p>
          <a:p>
            <a:pPr marL="0" lvl="0" indent="0" algn="just">
              <a:spcBef>
                <a:spcPts val="1315"/>
              </a:spcBef>
              <a:spcAft>
                <a:spcPts val="0"/>
              </a:spcAft>
              <a:buSzPts val="1200"/>
              <a:buNone/>
              <a:tabLst>
                <a:tab pos="521335" algn="l"/>
                <a:tab pos="521970" algn="l"/>
              </a:tabLst>
            </a:pPr>
            <a:r>
              <a:rPr lang="en-US" dirty="0">
                <a:solidFill>
                  <a:srgbClr val="FEFE86"/>
                </a:solidFill>
              </a:rPr>
              <a:t>[3] Labib, Md Farhan, et al. "Road accident analysis and prediction of accident severity by using machine learning in Bangladesh." 2019 7th International Conference on Smart Computing &amp; Communications (ICSCC). IEEE, 2019.</a:t>
            </a:r>
            <a:endParaRPr lang="en-IN" dirty="0">
              <a:solidFill>
                <a:srgbClr val="FEFE86"/>
              </a:solidFill>
            </a:endParaRPr>
          </a:p>
          <a:p>
            <a:pPr marL="0" lvl="0" indent="0" algn="just">
              <a:spcBef>
                <a:spcPts val="1315"/>
              </a:spcBef>
              <a:spcAft>
                <a:spcPts val="0"/>
              </a:spcAft>
              <a:buSzPts val="1200"/>
              <a:buNone/>
              <a:tabLst>
                <a:tab pos="521335" algn="l"/>
                <a:tab pos="521970" algn="l"/>
              </a:tabLst>
            </a:pPr>
            <a:r>
              <a:rPr lang="en-US" dirty="0">
                <a:solidFill>
                  <a:srgbClr val="FEFE86"/>
                </a:solidFill>
              </a:rPr>
              <a:t>[4] Nandurge, Priyanka A., and Nagaraj V. Dharwad. "Analyzing road accident data using machine learning paradigms." In 2017 International Conference on I-SMAC (IoT in Social, Mobile, Analytics and Cloud) (I-SMAC), pp. 604-610. IEEE, 2017.</a:t>
            </a:r>
            <a:endParaRPr lang="en-IN" dirty="0">
              <a:solidFill>
                <a:srgbClr val="FEFE86"/>
              </a:solidFill>
            </a:endParaRPr>
          </a:p>
          <a:p>
            <a:pPr marL="0" indent="0">
              <a:buNone/>
            </a:pPr>
            <a:endParaRPr lang="en-IN" sz="2900" dirty="0">
              <a:solidFill>
                <a:srgbClr val="FEFE86"/>
              </a:solidFill>
            </a:endParaRPr>
          </a:p>
          <a:p>
            <a:pPr marL="0" indent="0">
              <a:buNone/>
            </a:pPr>
            <a:r>
              <a:rPr lang="en-US" sz="2900" dirty="0">
                <a:solidFill>
                  <a:srgbClr val="FEFE86"/>
                </a:solidFill>
              </a:rPr>
              <a:t>[5] Karimnezhad, A. and Moradi, F., 2017. Road accident data analysis using Bayesian networks. Transportation letters, 9(1), pp.12-19. </a:t>
            </a:r>
            <a:endParaRPr lang="en-IN" sz="2900" dirty="0">
              <a:solidFill>
                <a:srgbClr val="FEFE86"/>
              </a:solidFill>
            </a:endParaRPr>
          </a:p>
          <a:p>
            <a:endParaRPr lang="en-IN" dirty="0"/>
          </a:p>
        </p:txBody>
      </p:sp>
    </p:spTree>
    <p:extLst>
      <p:ext uri="{BB962C8B-B14F-4D97-AF65-F5344CB8AC3E}">
        <p14:creationId xmlns:p14="http://schemas.microsoft.com/office/powerpoint/2010/main" val="1302426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65000"/>
            </a:schemeClr>
          </a:fgClr>
          <a:bgClr>
            <a:schemeClr val="bg1">
              <a:lumMod val="85000"/>
            </a:schemeClr>
          </a:bgClr>
        </a:pattFill>
        <a:effectLst/>
      </p:bgPr>
    </p:bg>
    <p:spTree>
      <p:nvGrpSpPr>
        <p:cNvPr id="1" name=""/>
        <p:cNvGrpSpPr/>
        <p:nvPr/>
      </p:nvGrpSpPr>
      <p:grpSpPr>
        <a:xfrm>
          <a:off x="0" y="0"/>
          <a:ext cx="0" cy="0"/>
          <a:chOff x="0" y="0"/>
          <a:chExt cx="0" cy="0"/>
        </a:xfrm>
      </p:grpSpPr>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indent="-6350" algn="ctr">
              <a:lnSpc>
                <a:spcPct val="150000"/>
              </a:lnSpc>
              <a:spcAft>
                <a:spcPts val="900"/>
              </a:spcAft>
            </a:pPr>
            <a:r>
              <a:rPr lang="en-IN" sz="2400" b="1" dirty="0">
                <a:solidFill>
                  <a:srgbClr val="000000"/>
                </a:solidFill>
              </a:rPr>
              <a:t>CSE WITH SPECIALIZATIONS IN ARTIFICIAL INTELLIGENCE AND</a:t>
            </a:r>
          </a:p>
          <a:p>
            <a:pPr indent="-6350" algn="ctr">
              <a:lnSpc>
                <a:spcPct val="150000"/>
              </a:lnSpc>
              <a:spcAft>
                <a:spcPts val="900"/>
              </a:spcAft>
            </a:pPr>
            <a:r>
              <a:rPr lang="en-IN" sz="2400" b="1" dirty="0">
                <a:solidFill>
                  <a:srgbClr val="000000"/>
                </a:solidFill>
              </a:rPr>
              <a:t>MACHINE LEARNING </a:t>
            </a:r>
          </a:p>
          <a:p>
            <a:pPr algn="ctr">
              <a:lnSpc>
                <a:spcPct val="150000"/>
              </a:lnSpc>
            </a:pP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a:spLocks noChangeArrowheads="1"/>
          </p:cNvSpPr>
          <p:nvPr/>
        </p:nvSpPr>
        <p:spPr bwMode="auto">
          <a:xfrm>
            <a:off x="1796203" y="0"/>
            <a:ext cx="84770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ROAD ACCIDENT ANALYSIS</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2</a:t>
            </a:fld>
            <a:endParaRPr lang="en-US" dirty="0"/>
          </a:p>
        </p:txBody>
      </p:sp>
      <p:sp>
        <p:nvSpPr>
          <p:cNvPr id="5" name="TextBox 4"/>
          <p:cNvSpPr txBox="1"/>
          <p:nvPr/>
        </p:nvSpPr>
        <p:spPr>
          <a:xfrm>
            <a:off x="1856200" y="4713444"/>
            <a:ext cx="4461473" cy="1538883"/>
          </a:xfrm>
          <a:prstGeom prst="rect">
            <a:avLst/>
          </a:prstGeom>
          <a:noFill/>
        </p:spPr>
        <p:txBody>
          <a:bodyPr wrap="square" rtlCol="0">
            <a:spAutoFit/>
          </a:bodyPr>
          <a:lstStyle/>
          <a:p>
            <a:r>
              <a:rPr lang="en-US" sz="2000" b="1" dirty="0"/>
              <a:t>Submitted by: </a:t>
            </a: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DEKKA SRIDHAR(20BCS6174)</a:t>
            </a:r>
            <a:endParaRPr lang="en-IN" sz="2000" dirty="0">
              <a:effectLst/>
            </a:endParaRP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ISHIKA JAIN(20BCS6166)</a:t>
            </a:r>
            <a:endParaRPr lang="en-IN" sz="2000" dirty="0">
              <a:effectLst/>
            </a:endParaRPr>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AKHIL KUMAR(20BCS6116)</a:t>
            </a:r>
            <a:endParaRPr lang="en-IN" sz="2000" dirty="0">
              <a:effectLst/>
            </a:endParaRPr>
          </a:p>
          <a:p>
            <a:endParaRPr lang="en-US" sz="2000" dirty="0"/>
          </a:p>
        </p:txBody>
      </p:sp>
      <p:sp>
        <p:nvSpPr>
          <p:cNvPr id="6" name="TextBox 5"/>
          <p:cNvSpPr txBox="1"/>
          <p:nvPr/>
        </p:nvSpPr>
        <p:spPr>
          <a:xfrm>
            <a:off x="7681250" y="4725655"/>
            <a:ext cx="2971326" cy="984885"/>
          </a:xfrm>
          <a:prstGeom prst="rect">
            <a:avLst/>
          </a:prstGeom>
          <a:noFill/>
        </p:spPr>
        <p:txBody>
          <a:bodyPr wrap="none" rtlCol="0">
            <a:spAutoFit/>
          </a:bodyPr>
          <a:lstStyle/>
          <a:p>
            <a:r>
              <a:rPr lang="en-US" sz="2000" b="1" dirty="0"/>
              <a:t>Under the Supervision of: </a:t>
            </a:r>
            <a:endParaRPr lang="en-US" sz="2000" dirty="0"/>
          </a:p>
          <a:p>
            <a:pPr marL="0" algn="l" rtl="0" eaLnBrk="1"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ARUN MITTAL</a:t>
            </a:r>
            <a:endParaRPr lang="en-IN" sz="2000" dirty="0">
              <a:effectLst/>
            </a:endParaRP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76000" b="-7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43BF-43D4-4BD1-A64C-3C76A279FB3B}"/>
              </a:ext>
            </a:extLst>
          </p:cNvPr>
          <p:cNvSpPr>
            <a:spLocks noGrp="1"/>
          </p:cNvSpPr>
          <p:nvPr>
            <p:ph type="title"/>
          </p:nvPr>
        </p:nvSpPr>
        <p:spPr>
          <a:xfrm>
            <a:off x="4210756" y="224763"/>
            <a:ext cx="6635044" cy="746081"/>
          </a:xfrm>
        </p:spPr>
        <p:txBody>
          <a:bodyPr>
            <a:noAutofit/>
          </a:bodyPr>
          <a:lstStyle/>
          <a:p>
            <a:r>
              <a:rPr lang="en-US" sz="5400" u="sng" dirty="0">
                <a:solidFill>
                  <a:srgbClr val="FF99FF"/>
                </a:solidFill>
                <a:latin typeface="+mn-lt"/>
              </a:rPr>
              <a:t>OUTLINE</a:t>
            </a:r>
            <a:endParaRPr lang="en-IN" sz="5400" u="sng" dirty="0">
              <a:solidFill>
                <a:srgbClr val="FF99FF"/>
              </a:solidFill>
              <a:latin typeface="+mn-lt"/>
            </a:endParaRPr>
          </a:p>
        </p:txBody>
      </p:sp>
      <p:sp>
        <p:nvSpPr>
          <p:cNvPr id="3" name="Content Placeholder 2">
            <a:extLst>
              <a:ext uri="{FF2B5EF4-FFF2-40B4-BE49-F238E27FC236}">
                <a16:creationId xmlns:a16="http://schemas.microsoft.com/office/drawing/2014/main" id="{F5D3ABDB-B2BA-4424-8837-877E80F33B81}"/>
              </a:ext>
            </a:extLst>
          </p:cNvPr>
          <p:cNvSpPr>
            <a:spLocks noGrp="1"/>
          </p:cNvSpPr>
          <p:nvPr>
            <p:ph idx="1"/>
          </p:nvPr>
        </p:nvSpPr>
        <p:spPr>
          <a:xfrm>
            <a:off x="541867" y="1162755"/>
            <a:ext cx="9426223" cy="5554133"/>
          </a:xfrm>
        </p:spPr>
        <p:txBody>
          <a:bodyPr>
            <a:noAutofit/>
          </a:bodyPr>
          <a:lstStyle/>
          <a:p>
            <a:r>
              <a:rPr lang="en-US" sz="3600" b="1" dirty="0">
                <a:solidFill>
                  <a:schemeClr val="bg1"/>
                </a:solidFill>
                <a:latin typeface="Times New Roman" panose="02020603050405020304" pitchFamily="18" charset="0"/>
              </a:rPr>
              <a:t>Introduction</a:t>
            </a:r>
          </a:p>
          <a:p>
            <a:r>
              <a:rPr lang="en-US" sz="3600" b="1" dirty="0">
                <a:solidFill>
                  <a:schemeClr val="bg1"/>
                </a:solidFill>
                <a:latin typeface="Times New Roman" panose="02020603050405020304" pitchFamily="18" charset="0"/>
              </a:rPr>
              <a:t>Problem Formulation</a:t>
            </a:r>
          </a:p>
          <a:p>
            <a:r>
              <a:rPr lang="en-US" sz="3600" b="1" dirty="0">
                <a:solidFill>
                  <a:schemeClr val="bg1"/>
                </a:solidFill>
                <a:latin typeface="Times New Roman" panose="02020603050405020304" pitchFamily="18" charset="0"/>
              </a:rPr>
              <a:t>Objectives of the work </a:t>
            </a:r>
          </a:p>
          <a:p>
            <a:r>
              <a:rPr lang="en-US" sz="3600" b="1" dirty="0">
                <a:solidFill>
                  <a:schemeClr val="bg1"/>
                </a:solidFill>
                <a:latin typeface="Times New Roman" panose="02020603050405020304" pitchFamily="18" charset="0"/>
              </a:rPr>
              <a:t>Methodology </a:t>
            </a:r>
          </a:p>
          <a:p>
            <a:r>
              <a:rPr lang="en-US" sz="3600" b="1" dirty="0">
                <a:solidFill>
                  <a:schemeClr val="bg1"/>
                </a:solidFill>
                <a:latin typeface="Times New Roman" panose="02020603050405020304" pitchFamily="18" charset="0"/>
              </a:rPr>
              <a:t>Results and Outputs</a:t>
            </a:r>
          </a:p>
          <a:p>
            <a:r>
              <a:rPr lang="en-US" sz="3600" b="1" dirty="0">
                <a:solidFill>
                  <a:schemeClr val="bg1"/>
                </a:solidFill>
                <a:latin typeface="Times New Roman" panose="02020603050405020304" pitchFamily="18" charset="0"/>
              </a:rPr>
              <a:t>Conclusion</a:t>
            </a:r>
          </a:p>
          <a:p>
            <a:r>
              <a:rPr lang="en-US" sz="3600" b="1" dirty="0">
                <a:solidFill>
                  <a:schemeClr val="bg1"/>
                </a:solidFill>
                <a:latin typeface="Times New Roman" panose="02020603050405020304" pitchFamily="18" charset="0"/>
              </a:rPr>
              <a:t>Future Scope</a:t>
            </a:r>
          </a:p>
          <a:p>
            <a:r>
              <a:rPr lang="en-US" sz="3600" b="1" dirty="0">
                <a:solidFill>
                  <a:schemeClr val="bg1"/>
                </a:solidFill>
                <a:latin typeface="Times New Roman" panose="02020603050405020304" pitchFamily="18" charset="0"/>
              </a:rPr>
              <a:t>References</a:t>
            </a:r>
          </a:p>
        </p:txBody>
      </p:sp>
    </p:spTree>
    <p:extLst>
      <p:ext uri="{BB962C8B-B14F-4D97-AF65-F5344CB8AC3E}">
        <p14:creationId xmlns:p14="http://schemas.microsoft.com/office/powerpoint/2010/main" val="371897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4695"/>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0C9-B916-4E20-BB98-20FDD027DB8C}"/>
              </a:ext>
            </a:extLst>
          </p:cNvPr>
          <p:cNvSpPr>
            <a:spLocks noGrp="1"/>
          </p:cNvSpPr>
          <p:nvPr>
            <p:ph type="title"/>
          </p:nvPr>
        </p:nvSpPr>
        <p:spPr>
          <a:xfrm>
            <a:off x="1684422" y="-286327"/>
            <a:ext cx="9669378" cy="1475935"/>
          </a:xfrm>
          <a:noFill/>
          <a:ln>
            <a:noFill/>
          </a:ln>
        </p:spPr>
        <p:txBody>
          <a:bodyPr>
            <a:normAutofit/>
          </a:bodyPr>
          <a:lstStyle/>
          <a:p>
            <a:r>
              <a:rPr lang="en-US" sz="5400" b="1" u="sng" dirty="0">
                <a:solidFill>
                  <a:schemeClr val="accent5">
                    <a:lumMod val="20000"/>
                    <a:lumOff val="80000"/>
                  </a:schemeClr>
                </a:solidFill>
              </a:rPr>
              <a:t>INTRODUCTION TO PROJECT</a:t>
            </a:r>
            <a:endParaRPr lang="en-IN" sz="5400" b="1" u="sng" dirty="0">
              <a:solidFill>
                <a:schemeClr val="accent5">
                  <a:lumMod val="20000"/>
                  <a:lumOff val="80000"/>
                </a:schemeClr>
              </a:solidFill>
            </a:endParaRPr>
          </a:p>
        </p:txBody>
      </p:sp>
      <p:sp>
        <p:nvSpPr>
          <p:cNvPr id="3" name="Content Placeholder 2">
            <a:extLst>
              <a:ext uri="{FF2B5EF4-FFF2-40B4-BE49-F238E27FC236}">
                <a16:creationId xmlns:a16="http://schemas.microsoft.com/office/drawing/2014/main" id="{CBABCBEF-3412-4BBA-A267-373ADA82986B}"/>
              </a:ext>
            </a:extLst>
          </p:cNvPr>
          <p:cNvSpPr>
            <a:spLocks noGrp="1"/>
          </p:cNvSpPr>
          <p:nvPr>
            <p:ph idx="1"/>
          </p:nvPr>
        </p:nvSpPr>
        <p:spPr>
          <a:xfrm>
            <a:off x="301842" y="1163782"/>
            <a:ext cx="6347533" cy="5013181"/>
          </a:xfrm>
        </p:spPr>
        <p:txBody>
          <a:bodyPr>
            <a:normAutofit/>
          </a:bodyPr>
          <a:lstStyle/>
          <a:p>
            <a:pPr marL="0" indent="0" algn="just">
              <a:buNone/>
            </a:pPr>
            <a:r>
              <a:rPr lang="en-US" sz="1800" b="1" i="0" dirty="0">
                <a:solidFill>
                  <a:schemeClr val="bg1"/>
                </a:solidFill>
                <a:effectLst/>
                <a:latin typeface="Montserrat" panose="020B0604020202020204" pitchFamily="2" charset="0"/>
              </a:rPr>
              <a:t>There is a huge impact on the society due to traffic accidents where there is a great costs of fatalities and injuries. </a:t>
            </a:r>
          </a:p>
          <a:p>
            <a:pPr marL="0" indent="0" algn="just">
              <a:buNone/>
            </a:pPr>
            <a:r>
              <a:rPr lang="en-US" sz="1800" b="1" dirty="0">
                <a:solidFill>
                  <a:schemeClr val="bg1"/>
                </a:solidFill>
                <a:latin typeface="Montserrat" panose="020B0604020202020204" pitchFamily="2" charset="0"/>
              </a:rPr>
              <a:t>Approximately 1.35 million people die in road crashes each year; on average 3,700 people lose their lives every day on the roads.</a:t>
            </a:r>
          </a:p>
          <a:p>
            <a:pPr marL="0" indent="0" algn="just">
              <a:buNone/>
            </a:pPr>
            <a:r>
              <a:rPr lang="en-US" sz="1800" b="1" dirty="0">
                <a:solidFill>
                  <a:schemeClr val="bg1"/>
                </a:solidFill>
                <a:latin typeface="Montserrat" panose="020B0604020202020204" pitchFamily="2" charset="0"/>
              </a:rPr>
              <a:t>An additional 20–50 million suffer non-fatal injuries, often resulting in long-term disabilities.</a:t>
            </a:r>
          </a:p>
          <a:p>
            <a:pPr marL="0" indent="0" algn="just">
              <a:buNone/>
            </a:pPr>
            <a:r>
              <a:rPr lang="en-US" sz="1800" b="1" i="0" dirty="0">
                <a:solidFill>
                  <a:schemeClr val="bg1"/>
                </a:solidFill>
                <a:effectLst/>
                <a:latin typeface="Montserrat" panose="020B0604020202020204" pitchFamily="2" charset="0"/>
              </a:rPr>
              <a:t>In recent years, there is a increase in the researches attention to determine the significantly affect the severity of the drivers injuries which is caused due to the road accidents. Accurate and comprehensive accident records are the basis of accident analysis. the effective use of accident records depends on some factors, like the accuracy of the data, record retention, and data analysis. There is many approaches applied to this scenario to study this problem.</a:t>
            </a:r>
          </a:p>
          <a:p>
            <a:pPr marL="0" indent="0" algn="just">
              <a:buNone/>
            </a:pPr>
            <a:endParaRPr lang="en-US" sz="1800" b="1" i="0" dirty="0">
              <a:solidFill>
                <a:schemeClr val="bg1"/>
              </a:solidFill>
              <a:effectLst/>
              <a:latin typeface="Montserrat" panose="020B0604020202020204" pitchFamily="2" charset="0"/>
            </a:endParaRPr>
          </a:p>
          <a:p>
            <a:pPr marL="0" indent="0" algn="just">
              <a:buNone/>
            </a:pPr>
            <a:endParaRPr lang="en-IN" sz="1800" dirty="0">
              <a:solidFill>
                <a:schemeClr val="bg1"/>
              </a:solidFill>
            </a:endParaRPr>
          </a:p>
        </p:txBody>
      </p:sp>
      <p:pic>
        <p:nvPicPr>
          <p:cNvPr id="12" name="Picture 2">
            <a:extLst>
              <a:ext uri="{FF2B5EF4-FFF2-40B4-BE49-F238E27FC236}">
                <a16:creationId xmlns:a16="http://schemas.microsoft.com/office/drawing/2014/main" id="{411AF12A-6EFA-49E2-A362-24234E10D3F9}"/>
              </a:ext>
            </a:extLst>
          </p:cNvPr>
          <p:cNvPicPr>
            <a:picLocks noChangeAspect="1" noChangeArrowheads="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28" r="-190"/>
          <a:stretch/>
        </p:blipFill>
        <p:spPr bwMode="auto">
          <a:xfrm>
            <a:off x="6730409" y="1218334"/>
            <a:ext cx="5061098" cy="4662090"/>
          </a:xfrm>
          <a:prstGeom prst="roundRect">
            <a:avLst>
              <a:gd name="adj" fmla="val 16667"/>
            </a:avLst>
          </a:prstGeom>
          <a:ln>
            <a:noFill/>
          </a:ln>
          <a:effectLst>
            <a:glow rad="673100">
              <a:schemeClr val="accent5">
                <a:lumMod val="75000"/>
                <a:alpha val="62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706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A1AB-9155-4CAC-B60B-8B44BC83ACEA}"/>
              </a:ext>
            </a:extLst>
          </p:cNvPr>
          <p:cNvSpPr>
            <a:spLocks noGrp="1"/>
          </p:cNvSpPr>
          <p:nvPr>
            <p:ph type="title"/>
          </p:nvPr>
        </p:nvSpPr>
        <p:spPr>
          <a:xfrm>
            <a:off x="657727" y="101601"/>
            <a:ext cx="11061032" cy="1154544"/>
          </a:xfrm>
        </p:spPr>
        <p:txBody>
          <a:bodyPr>
            <a:normAutofit fontScale="90000"/>
          </a:bodyPr>
          <a:lstStyle/>
          <a:p>
            <a:r>
              <a:rPr lang="en-US" sz="5400" b="1" u="sng" dirty="0">
                <a:solidFill>
                  <a:schemeClr val="accent6">
                    <a:lumMod val="20000"/>
                    <a:lumOff val="80000"/>
                  </a:schemeClr>
                </a:solidFill>
              </a:rPr>
              <a:t>IMOPRTANCE OF ROAD ACCIDENT ANALYSIS</a:t>
            </a:r>
            <a:endParaRPr lang="en-IN" sz="5400" b="1" u="sng" dirty="0">
              <a:solidFill>
                <a:schemeClr val="accent6">
                  <a:lumMod val="20000"/>
                  <a:lumOff val="80000"/>
                </a:schemeClr>
              </a:solidFill>
            </a:endParaRPr>
          </a:p>
        </p:txBody>
      </p:sp>
      <p:sp>
        <p:nvSpPr>
          <p:cNvPr id="3" name="Content Placeholder 2">
            <a:extLst>
              <a:ext uri="{FF2B5EF4-FFF2-40B4-BE49-F238E27FC236}">
                <a16:creationId xmlns:a16="http://schemas.microsoft.com/office/drawing/2014/main" id="{B64713FC-3376-429E-B93C-0FE32738BB31}"/>
              </a:ext>
            </a:extLst>
          </p:cNvPr>
          <p:cNvSpPr>
            <a:spLocks noGrp="1"/>
          </p:cNvSpPr>
          <p:nvPr>
            <p:ph idx="1"/>
          </p:nvPr>
        </p:nvSpPr>
        <p:spPr>
          <a:xfrm>
            <a:off x="510363" y="1105787"/>
            <a:ext cx="6709144" cy="5220586"/>
          </a:xfrm>
        </p:spPr>
        <p:txBody>
          <a:bodyPr>
            <a:normAutofit fontScale="92500"/>
          </a:bodyPr>
          <a:lstStyle/>
          <a:p>
            <a:pPr marL="0" indent="0" algn="just">
              <a:buNone/>
            </a:pPr>
            <a:r>
              <a:rPr lang="en-US" b="1" i="0" dirty="0">
                <a:solidFill>
                  <a:srgbClr val="FBCDF4"/>
                </a:solidFill>
                <a:effectLst/>
              </a:rPr>
              <a:t>Road accidents are one of the most imperative factors that affect the untimely death among people and economic loss of public and private property. Road safety is a term associated with the planning and implementing certain strategy to overcome the road and traffic accidents. Road accident data analysis is a very important means to identify various factors associated with road accidents and can help in reducing the accident rate.</a:t>
            </a:r>
          </a:p>
          <a:p>
            <a:pPr marL="0" indent="0" algn="just">
              <a:buNone/>
            </a:pPr>
            <a:r>
              <a:rPr lang="en-US" b="1" i="0" dirty="0">
                <a:solidFill>
                  <a:srgbClr val="FBCDF4"/>
                </a:solidFill>
                <a:effectLst/>
              </a:rPr>
              <a:t>By using the previous </a:t>
            </a:r>
            <a:r>
              <a:rPr lang="en-US" b="1" dirty="0">
                <a:solidFill>
                  <a:srgbClr val="FBCDF4"/>
                </a:solidFill>
              </a:rPr>
              <a:t>data of all the road accidents occurred we can predict the severity of the accident which will help in decreasing the road accidents occurring.</a:t>
            </a:r>
            <a:endParaRPr lang="en-US" b="1" i="0" dirty="0">
              <a:solidFill>
                <a:srgbClr val="FBCDF4"/>
              </a:solidFill>
              <a:effectLst/>
            </a:endParaRPr>
          </a:p>
          <a:p>
            <a:pPr marL="0" indent="0" algn="just">
              <a:buNone/>
            </a:pPr>
            <a:endParaRPr lang="en-IN" dirty="0"/>
          </a:p>
        </p:txBody>
      </p:sp>
      <p:pic>
        <p:nvPicPr>
          <p:cNvPr id="1030" name="Picture 6" descr="See the source image">
            <a:extLst>
              <a:ext uri="{FF2B5EF4-FFF2-40B4-BE49-F238E27FC236}">
                <a16:creationId xmlns:a16="http://schemas.microsoft.com/office/drawing/2014/main" id="{996EBC79-4ED1-D870-C846-07779584F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731" y="1151467"/>
            <a:ext cx="4316818" cy="52812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33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AE3-FB5C-4FE5-9CD7-4B9662833ABA}"/>
              </a:ext>
            </a:extLst>
          </p:cNvPr>
          <p:cNvSpPr>
            <a:spLocks noGrp="1"/>
          </p:cNvSpPr>
          <p:nvPr>
            <p:ph type="title"/>
          </p:nvPr>
        </p:nvSpPr>
        <p:spPr>
          <a:xfrm>
            <a:off x="2569464" y="64009"/>
            <a:ext cx="8931564" cy="850392"/>
          </a:xfrm>
        </p:spPr>
        <p:txBody>
          <a:bodyPr>
            <a:normAutofit/>
          </a:bodyPr>
          <a:lstStyle/>
          <a:p>
            <a:r>
              <a:rPr lang="en-US" sz="4800" b="1" u="sng" dirty="0">
                <a:solidFill>
                  <a:schemeClr val="accent1">
                    <a:lumMod val="20000"/>
                    <a:lumOff val="80000"/>
                  </a:schemeClr>
                </a:solidFill>
              </a:rPr>
              <a:t>PROBLEM FORMULATION </a:t>
            </a:r>
            <a:endParaRPr lang="en-IN" sz="4800" b="1" u="sng" dirty="0">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583E8047-94C4-4B8B-8CA1-7A75FE79E661}"/>
              </a:ext>
            </a:extLst>
          </p:cNvPr>
          <p:cNvSpPr>
            <a:spLocks noGrp="1"/>
          </p:cNvSpPr>
          <p:nvPr>
            <p:ph idx="1"/>
          </p:nvPr>
        </p:nvSpPr>
        <p:spPr>
          <a:xfrm>
            <a:off x="574158" y="1047565"/>
            <a:ext cx="10972800" cy="5129398"/>
          </a:xfrm>
        </p:spPr>
        <p:txBody>
          <a:bodyPr>
            <a:normAutofit fontScale="85000" lnSpcReduction="20000"/>
          </a:bodyPr>
          <a:lstStyle/>
          <a:p>
            <a:pPr algn="just">
              <a:lnSpc>
                <a:spcPct val="99000"/>
              </a:lnSpc>
            </a:pPr>
            <a:r>
              <a:rPr lang="en-US" dirty="0">
                <a:solidFill>
                  <a:schemeClr val="accent6">
                    <a:lumMod val="40000"/>
                    <a:lumOff val="60000"/>
                  </a:schemeClr>
                </a:solidFill>
              </a:rPr>
              <a:t>In recent years, vehicle accidents have emerged as a global issue and a leading cause of death worldwide. It has become a big issue because of massive vehicle accidents that occur every year. With the addition of information from this huge, calibrated data agglomerations have grown. The necessity for the cornerstone of machine learning has arisen.</a:t>
            </a:r>
            <a:endParaRPr lang="en-IN" dirty="0">
              <a:solidFill>
                <a:schemeClr val="accent6">
                  <a:lumMod val="40000"/>
                  <a:lumOff val="60000"/>
                </a:schemeClr>
              </a:solidFill>
            </a:endParaRPr>
          </a:p>
          <a:p>
            <a:pPr algn="just">
              <a:lnSpc>
                <a:spcPct val="99000"/>
              </a:lnSpc>
            </a:pPr>
            <a:r>
              <a:rPr lang="en-US" dirty="0">
                <a:solidFill>
                  <a:schemeClr val="accent6">
                    <a:lumMod val="40000"/>
                    <a:lumOff val="60000"/>
                  </a:schemeClr>
                </a:solidFill>
              </a:rPr>
              <a:t>Road safety is a serious problem as the number of automobiles on the road continues to rise. Globally, road crashes cost $518 billion, with different countries losing 1-2 percent of their GDP. In Hyderabad alone, there were 2367 accidents with injuries reported in 2017. To counteract this problem, steps have been taken, however they have proven ineffectual.</a:t>
            </a:r>
            <a:endParaRPr lang="en-IN" dirty="0">
              <a:solidFill>
                <a:schemeClr val="accent6">
                  <a:lumMod val="40000"/>
                  <a:lumOff val="60000"/>
                </a:schemeClr>
              </a:solidFill>
            </a:endParaRPr>
          </a:p>
          <a:p>
            <a:pPr algn="just">
              <a:lnSpc>
                <a:spcPct val="99000"/>
              </a:lnSpc>
            </a:pPr>
            <a:r>
              <a:rPr lang="en-US" dirty="0">
                <a:solidFill>
                  <a:schemeClr val="accent6">
                    <a:lumMod val="40000"/>
                    <a:lumOff val="60000"/>
                  </a:schemeClr>
                </a:solidFill>
              </a:rPr>
              <a:t>With increased resources, police can receive continuous predictions and alerts for each area at regular intervals, allowing them to take pre-emptive measures. The web app may be integrated with Google Maps, which the cops can track in real time. It can be used for Indian states or cities if the Indian government provides accurate accident data.</a:t>
            </a:r>
            <a:endParaRPr lang="en-IN" dirty="0">
              <a:solidFill>
                <a:schemeClr val="accent6">
                  <a:lumMod val="40000"/>
                  <a:lumOff val="60000"/>
                </a:schemeClr>
              </a:solidFill>
            </a:endParaRPr>
          </a:p>
          <a:p>
            <a:pPr marL="0" indent="0" algn="just">
              <a:buNone/>
            </a:pPr>
            <a:endParaRPr lang="en-IN" dirty="0"/>
          </a:p>
        </p:txBody>
      </p:sp>
    </p:spTree>
    <p:extLst>
      <p:ext uri="{BB962C8B-B14F-4D97-AF65-F5344CB8AC3E}">
        <p14:creationId xmlns:p14="http://schemas.microsoft.com/office/powerpoint/2010/main" val="279202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148D-B24D-4CDB-9000-5FE2D922A76E}"/>
              </a:ext>
            </a:extLst>
          </p:cNvPr>
          <p:cNvSpPr>
            <a:spLocks noGrp="1"/>
          </p:cNvSpPr>
          <p:nvPr>
            <p:ph type="title"/>
          </p:nvPr>
        </p:nvSpPr>
        <p:spPr>
          <a:xfrm>
            <a:off x="1411111" y="64009"/>
            <a:ext cx="7659737" cy="877824"/>
          </a:xfrm>
        </p:spPr>
        <p:txBody>
          <a:bodyPr>
            <a:normAutofit/>
          </a:bodyPr>
          <a:lstStyle/>
          <a:p>
            <a:r>
              <a:rPr lang="en-US" sz="4800" b="1" u="sng" dirty="0">
                <a:solidFill>
                  <a:schemeClr val="bg1"/>
                </a:solidFill>
              </a:rPr>
              <a:t>OBJECTIVES OF THE WORK</a:t>
            </a:r>
            <a:endParaRPr lang="en-IN" sz="4800" b="1" u="sng" dirty="0">
              <a:solidFill>
                <a:schemeClr val="bg1"/>
              </a:solidFill>
            </a:endParaRPr>
          </a:p>
        </p:txBody>
      </p:sp>
      <p:sp>
        <p:nvSpPr>
          <p:cNvPr id="3" name="Content Placeholder 2">
            <a:extLst>
              <a:ext uri="{FF2B5EF4-FFF2-40B4-BE49-F238E27FC236}">
                <a16:creationId xmlns:a16="http://schemas.microsoft.com/office/drawing/2014/main" id="{2C6635D2-DD4E-4860-B3FF-0ADBAEAF9EDF}"/>
              </a:ext>
            </a:extLst>
          </p:cNvPr>
          <p:cNvSpPr>
            <a:spLocks noGrp="1"/>
          </p:cNvSpPr>
          <p:nvPr>
            <p:ph idx="1"/>
          </p:nvPr>
        </p:nvSpPr>
        <p:spPr>
          <a:xfrm>
            <a:off x="589626" y="949911"/>
            <a:ext cx="7320998" cy="5788240"/>
          </a:xfrm>
        </p:spPr>
        <p:txBody>
          <a:bodyPr>
            <a:normAutofit fontScale="62500" lnSpcReduction="20000"/>
          </a:bodyPr>
          <a:lstStyle/>
          <a:p>
            <a:pPr algn="just">
              <a:buFont typeface="Wingdings" panose="05000000000000000000" pitchFamily="2" charset="2"/>
              <a:buChar char="v"/>
            </a:pPr>
            <a:r>
              <a:rPr lang="en-US" dirty="0">
                <a:solidFill>
                  <a:schemeClr val="accent2">
                    <a:lumMod val="20000"/>
                    <a:lumOff val="80000"/>
                  </a:schemeClr>
                </a:solidFill>
              </a:rPr>
              <a:t>The major goal of the road accident prediction system is to analyze previously occurring accidents in the region, which will allow us to identify the most accident-prone areas and provide the rapid assistance that they demand. To produce forecasts based on factors such as weather, pollution, road structure, and so on.</a:t>
            </a:r>
            <a:endParaRPr lang="en-IN" dirty="0">
              <a:solidFill>
                <a:schemeClr val="accent2">
                  <a:lumMod val="20000"/>
                  <a:lumOff val="80000"/>
                </a:schemeClr>
              </a:solidFill>
            </a:endParaRPr>
          </a:p>
          <a:p>
            <a:pPr algn="just">
              <a:lnSpc>
                <a:spcPct val="99000"/>
              </a:lnSpc>
              <a:buFont typeface="Wingdings" panose="05000000000000000000" pitchFamily="2" charset="2"/>
              <a:buChar char="v"/>
            </a:pPr>
            <a:r>
              <a:rPr lang="en-US" dirty="0">
                <a:solidFill>
                  <a:schemeClr val="accent2">
                    <a:lumMod val="20000"/>
                    <a:lumOff val="80000"/>
                  </a:schemeClr>
                </a:solidFill>
              </a:rPr>
              <a:t>The overall goal was to use mass accident data to disaggregate the road accident problem and identify groupings of road users, vehicles, and road segments that would be good targets for countermeasures to this process.</a:t>
            </a:r>
            <a:endParaRPr lang="en-IN" dirty="0">
              <a:solidFill>
                <a:schemeClr val="accent2">
                  <a:lumMod val="20000"/>
                  <a:lumOff val="80000"/>
                </a:schemeClr>
              </a:solidFill>
            </a:endParaRPr>
          </a:p>
          <a:p>
            <a:pPr algn="just">
              <a:lnSpc>
                <a:spcPct val="99000"/>
              </a:lnSpc>
              <a:buFont typeface="Wingdings" panose="05000000000000000000" pitchFamily="2" charset="2"/>
              <a:buChar char="v"/>
            </a:pPr>
            <a:r>
              <a:rPr lang="en-US" dirty="0">
                <a:solidFill>
                  <a:schemeClr val="accent2">
                    <a:lumMod val="20000"/>
                    <a:lumOff val="80000"/>
                  </a:schemeClr>
                </a:solidFill>
              </a:rPr>
              <a:t>Machine Learning algorithms can analyze a huge number of categorization parameters and identifying relevant patterns. It could process large amounts of data quickly and is scalable. Artificial neural networks are computational models that are used in computer science and related fields. </a:t>
            </a:r>
            <a:endParaRPr lang="en-IN" dirty="0">
              <a:solidFill>
                <a:schemeClr val="accent2">
                  <a:lumMod val="20000"/>
                  <a:lumOff val="80000"/>
                </a:schemeClr>
              </a:solidFill>
            </a:endParaRPr>
          </a:p>
          <a:p>
            <a:pPr algn="just">
              <a:lnSpc>
                <a:spcPct val="99000"/>
              </a:lnSpc>
              <a:buFont typeface="Wingdings" panose="05000000000000000000" pitchFamily="2" charset="2"/>
              <a:buChar char="v"/>
            </a:pPr>
            <a:r>
              <a:rPr lang="en-US" dirty="0">
                <a:solidFill>
                  <a:schemeClr val="accent2">
                    <a:lumMod val="20000"/>
                    <a:lumOff val="80000"/>
                  </a:schemeClr>
                </a:solidFill>
              </a:rPr>
              <a:t>Tons of accidents occur every day on every highway. So, what about creating a model that will help prevent accidents? We can prevent an accident by creating an accurate model with the help of the patterns of the accidents taking place in urban and rural areas. We can make a cluster of different patterns of accidents and can take necessary safety precautions based on that. But for that, we need an accurate record of road accidents that have taken place in the past few years. According to research, it is stated that residential areas are more prone to accidents. So, we can cluster the areas like that.</a:t>
            </a:r>
            <a:endParaRPr lang="en-IN" dirty="0">
              <a:solidFill>
                <a:schemeClr val="accent2">
                  <a:lumMod val="20000"/>
                  <a:lumOff val="80000"/>
                </a:schemeClr>
              </a:solidFill>
            </a:endParaRPr>
          </a:p>
        </p:txBody>
      </p:sp>
      <p:pic>
        <p:nvPicPr>
          <p:cNvPr id="2054" name="Picture 6" descr="See the source image">
            <a:extLst>
              <a:ext uri="{FF2B5EF4-FFF2-40B4-BE49-F238E27FC236}">
                <a16:creationId xmlns:a16="http://schemas.microsoft.com/office/drawing/2014/main" id="{E963F48C-6737-3B90-4935-000FDACAC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777" y="816474"/>
            <a:ext cx="3838355" cy="5816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5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148D-B24D-4CDB-9000-5FE2D922A76E}"/>
              </a:ext>
            </a:extLst>
          </p:cNvPr>
          <p:cNvSpPr>
            <a:spLocks noGrp="1"/>
          </p:cNvSpPr>
          <p:nvPr>
            <p:ph type="title"/>
          </p:nvPr>
        </p:nvSpPr>
        <p:spPr>
          <a:xfrm>
            <a:off x="3094074" y="64009"/>
            <a:ext cx="4212161" cy="795528"/>
          </a:xfrm>
        </p:spPr>
        <p:txBody>
          <a:bodyPr>
            <a:normAutofit/>
          </a:bodyPr>
          <a:lstStyle/>
          <a:p>
            <a:r>
              <a:rPr lang="en-US" sz="4800" b="1" u="sng" dirty="0">
                <a:solidFill>
                  <a:schemeClr val="bg1"/>
                </a:solidFill>
              </a:rPr>
              <a:t>METHODOLOGY</a:t>
            </a:r>
            <a:endParaRPr lang="en-IN" sz="4800" b="1" u="sng" dirty="0">
              <a:solidFill>
                <a:schemeClr val="bg1"/>
              </a:solidFill>
            </a:endParaRPr>
          </a:p>
        </p:txBody>
      </p:sp>
      <p:sp>
        <p:nvSpPr>
          <p:cNvPr id="3" name="Content Placeholder 2">
            <a:extLst>
              <a:ext uri="{FF2B5EF4-FFF2-40B4-BE49-F238E27FC236}">
                <a16:creationId xmlns:a16="http://schemas.microsoft.com/office/drawing/2014/main" id="{2C6635D2-DD4E-4860-B3FF-0ADBAEAF9EDF}"/>
              </a:ext>
            </a:extLst>
          </p:cNvPr>
          <p:cNvSpPr>
            <a:spLocks noGrp="1"/>
          </p:cNvSpPr>
          <p:nvPr>
            <p:ph idx="1"/>
          </p:nvPr>
        </p:nvSpPr>
        <p:spPr>
          <a:xfrm>
            <a:off x="304272" y="833288"/>
            <a:ext cx="8445281" cy="5788240"/>
          </a:xfrm>
        </p:spPr>
        <p:txBody>
          <a:bodyPr>
            <a:normAutofit fontScale="62500" lnSpcReduction="20000"/>
          </a:bodyPr>
          <a:lstStyle/>
          <a:p>
            <a:pPr marL="0" indent="0" algn="just">
              <a:buNone/>
            </a:pPr>
            <a:r>
              <a:rPr lang="en-IN" sz="3200" dirty="0">
                <a:solidFill>
                  <a:schemeClr val="accent6">
                    <a:lumMod val="40000"/>
                    <a:lumOff val="60000"/>
                  </a:schemeClr>
                </a:solidFill>
                <a:latin typeface="-apple-system"/>
              </a:rPr>
              <a:t>ANACONDA:</a:t>
            </a:r>
          </a:p>
          <a:p>
            <a:pPr marL="0" indent="0" algn="just">
              <a:buNone/>
            </a:pPr>
            <a:r>
              <a:rPr lang="en-IN" dirty="0">
                <a:solidFill>
                  <a:schemeClr val="accent5">
                    <a:lumMod val="60000"/>
                    <a:lumOff val="40000"/>
                  </a:schemeClr>
                </a:solidFill>
              </a:rPr>
              <a:t>Anaconda is a Python and R programming language distribution for scientific computing (data science, machine learning applications, large-scale data processing, predictive analytics, and so on), with the goal of making package administration and deployment easier. </a:t>
            </a:r>
            <a:endParaRPr lang="en-US" dirty="0">
              <a:solidFill>
                <a:schemeClr val="accent5">
                  <a:lumMod val="60000"/>
                  <a:lumOff val="40000"/>
                </a:schemeClr>
              </a:solidFill>
            </a:endParaRPr>
          </a:p>
          <a:p>
            <a:pPr marL="0" indent="0" algn="just">
              <a:buNone/>
            </a:pPr>
            <a:r>
              <a:rPr lang="en-IN" sz="3200" dirty="0">
                <a:solidFill>
                  <a:schemeClr val="accent6">
                    <a:lumMod val="40000"/>
                    <a:lumOff val="60000"/>
                  </a:schemeClr>
                </a:solidFill>
                <a:latin typeface="-apple-system"/>
              </a:rPr>
              <a:t>VISUAL STUDIO CODE: </a:t>
            </a:r>
          </a:p>
          <a:p>
            <a:pPr marL="0" indent="0" algn="just">
              <a:buNone/>
            </a:pPr>
            <a:r>
              <a:rPr lang="en-IN" dirty="0">
                <a:solidFill>
                  <a:schemeClr val="accent5">
                    <a:lumMod val="60000"/>
                    <a:lumOff val="40000"/>
                  </a:schemeClr>
                </a:solidFill>
              </a:rPr>
              <a:t>Visual Studio Code is a lightweight but capable supply code editor for Windows, macOS, and Linux that runs on your desktop. It has JavaScript, TypeScript, and Node built-in support.</a:t>
            </a:r>
          </a:p>
          <a:p>
            <a:pPr marL="0" indent="0" algn="just">
              <a:buNone/>
            </a:pPr>
            <a:r>
              <a:rPr lang="en-IN" sz="3200" dirty="0">
                <a:solidFill>
                  <a:schemeClr val="accent6">
                    <a:lumMod val="40000"/>
                    <a:lumOff val="60000"/>
                  </a:schemeClr>
                </a:solidFill>
                <a:latin typeface="-apple-system"/>
              </a:rPr>
              <a:t>PYTHON:</a:t>
            </a:r>
          </a:p>
          <a:p>
            <a:pPr marL="0" indent="0" algn="just">
              <a:buNone/>
            </a:pPr>
            <a:r>
              <a:rPr lang="en-IN" dirty="0">
                <a:solidFill>
                  <a:schemeClr val="accent5">
                    <a:lumMod val="60000"/>
                    <a:lumOff val="40000"/>
                  </a:schemeClr>
                </a:solidFill>
              </a:rPr>
              <a:t>Python is an interpreted high-level programming language that may be used for a wide range of activities. Python features an automatic memory management system and a dynamic type of system.</a:t>
            </a:r>
          </a:p>
          <a:p>
            <a:pPr marL="0" indent="0" algn="just">
              <a:buNone/>
            </a:pPr>
            <a:r>
              <a:rPr lang="en-IN" dirty="0">
                <a:solidFill>
                  <a:schemeClr val="accent5">
                    <a:lumMod val="60000"/>
                    <a:lumOff val="40000"/>
                  </a:schemeClr>
                </a:solidFill>
              </a:rPr>
              <a:t>It gives for a wide range of programming possibilities. There are 11 of them, including object-oriented, imperative, functional, and procedural paradigms. It also includes a substantial standard library. </a:t>
            </a:r>
          </a:p>
          <a:p>
            <a:pPr marL="0" indent="0" algn="just">
              <a:buNone/>
            </a:pPr>
            <a:r>
              <a:rPr lang="en-IN" sz="3200" dirty="0">
                <a:solidFill>
                  <a:schemeClr val="accent6">
                    <a:lumMod val="40000"/>
                    <a:lumOff val="60000"/>
                  </a:schemeClr>
                </a:solidFill>
                <a:latin typeface="-apple-system"/>
              </a:rPr>
              <a:t>SCIKIT-LEARN:</a:t>
            </a:r>
          </a:p>
          <a:p>
            <a:pPr marL="0" indent="0" algn="just">
              <a:buNone/>
            </a:pPr>
            <a:r>
              <a:rPr lang="en-IN" dirty="0">
                <a:solidFill>
                  <a:schemeClr val="accent5">
                    <a:lumMod val="60000"/>
                    <a:lumOff val="40000"/>
                  </a:schemeClr>
                </a:solidFill>
              </a:rPr>
              <a:t>Scikit-learn is a Python-based machine learning library that is available for free. It includes support vector machines, random forests, gradient boosting, k-means, and DBSCAN, among other classification, regression, and clustering techniques, and is designed to work with the Python numerical and scientific libraries NumPy and SciPy.</a:t>
            </a:r>
            <a:endParaRPr lang="en-US" dirty="0">
              <a:solidFill>
                <a:schemeClr val="accent5">
                  <a:lumMod val="60000"/>
                  <a:lumOff val="40000"/>
                </a:schemeClr>
              </a:solidFill>
            </a:endParaRPr>
          </a:p>
        </p:txBody>
      </p:sp>
      <p:pic>
        <p:nvPicPr>
          <p:cNvPr id="5" name="Picture 4" descr="See the source image">
            <a:extLst>
              <a:ext uri="{FF2B5EF4-FFF2-40B4-BE49-F238E27FC236}">
                <a16:creationId xmlns:a16="http://schemas.microsoft.com/office/drawing/2014/main" id="{D068B56C-1A5F-7EDC-74C1-F1A21B8274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08142" y="600635"/>
            <a:ext cx="2698376" cy="1335742"/>
          </a:xfrm>
          <a:prstGeom prst="rect">
            <a:avLst/>
          </a:prstGeom>
          <a:noFill/>
          <a:ln>
            <a:noFill/>
          </a:ln>
        </p:spPr>
      </p:pic>
      <p:pic>
        <p:nvPicPr>
          <p:cNvPr id="6" name="Picture 5" descr="See the source image">
            <a:extLst>
              <a:ext uri="{FF2B5EF4-FFF2-40B4-BE49-F238E27FC236}">
                <a16:creationId xmlns:a16="http://schemas.microsoft.com/office/drawing/2014/main" id="{552EB280-E377-E97E-C623-97D55611C2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64706" y="2008096"/>
            <a:ext cx="2958353" cy="12998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See the source image">
            <a:extLst>
              <a:ext uri="{FF2B5EF4-FFF2-40B4-BE49-F238E27FC236}">
                <a16:creationId xmlns:a16="http://schemas.microsoft.com/office/drawing/2014/main" id="{E8D68FF8-3E92-CB41-5A8D-523E9E06AF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8847" y="3433483"/>
            <a:ext cx="3128682" cy="1568823"/>
          </a:xfrm>
          <a:prstGeom prst="rect">
            <a:avLst/>
          </a:prstGeom>
          <a:ln>
            <a:noFill/>
          </a:ln>
          <a:effectLst>
            <a:softEdge rad="112500"/>
          </a:effectLst>
        </p:spPr>
      </p:pic>
      <p:pic>
        <p:nvPicPr>
          <p:cNvPr id="8" name="Picture 7" descr="See the source image">
            <a:extLst>
              <a:ext uri="{FF2B5EF4-FFF2-40B4-BE49-F238E27FC236}">
                <a16:creationId xmlns:a16="http://schemas.microsoft.com/office/drawing/2014/main" id="{0C9D3410-342A-06B3-B908-4BEF964A7C1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45388" y="5020235"/>
            <a:ext cx="2877671" cy="1452283"/>
          </a:xfrm>
          <a:prstGeom prst="rect">
            <a:avLst/>
          </a:prstGeom>
          <a:noFill/>
          <a:ln>
            <a:noFill/>
          </a:ln>
        </p:spPr>
      </p:pic>
    </p:spTree>
    <p:extLst>
      <p:ext uri="{BB962C8B-B14F-4D97-AF65-F5344CB8AC3E}">
        <p14:creationId xmlns:p14="http://schemas.microsoft.com/office/powerpoint/2010/main" val="249404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71B2-3532-F099-955A-78036E9B31A2}"/>
              </a:ext>
            </a:extLst>
          </p:cNvPr>
          <p:cNvSpPr>
            <a:spLocks noGrp="1"/>
          </p:cNvSpPr>
          <p:nvPr>
            <p:ph type="title"/>
          </p:nvPr>
        </p:nvSpPr>
        <p:spPr>
          <a:xfrm>
            <a:off x="838200" y="1"/>
            <a:ext cx="10515600" cy="654423"/>
          </a:xfrm>
        </p:spPr>
        <p:txBody>
          <a:bodyPr>
            <a:normAutofit fontScale="90000"/>
          </a:bodyPr>
          <a:lstStyle/>
          <a:p>
            <a:r>
              <a:rPr lang="en-US" sz="4400" b="1" dirty="0">
                <a:solidFill>
                  <a:schemeClr val="accent2">
                    <a:lumMod val="40000"/>
                    <a:lumOff val="60000"/>
                  </a:schemeClr>
                </a:solidFill>
              </a:rPr>
              <a:t>                         </a:t>
            </a:r>
            <a:r>
              <a:rPr lang="en-US" sz="4400" b="1" u="sng" dirty="0">
                <a:solidFill>
                  <a:schemeClr val="accent2">
                    <a:lumMod val="40000"/>
                    <a:lumOff val="60000"/>
                  </a:schemeClr>
                </a:solidFill>
              </a:rPr>
              <a:t>METHODOLOGY</a:t>
            </a:r>
            <a:endParaRPr lang="en-IN" dirty="0">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3AF75B85-E55B-3797-771B-D3B7100D1FFD}"/>
              </a:ext>
            </a:extLst>
          </p:cNvPr>
          <p:cNvSpPr>
            <a:spLocks noGrp="1"/>
          </p:cNvSpPr>
          <p:nvPr>
            <p:ph idx="1"/>
          </p:nvPr>
        </p:nvSpPr>
        <p:spPr>
          <a:xfrm>
            <a:off x="254831" y="711200"/>
            <a:ext cx="9149145" cy="5915377"/>
          </a:xfrm>
        </p:spPr>
        <p:txBody>
          <a:bodyPr>
            <a:normAutofit fontScale="47500" lnSpcReduction="20000"/>
          </a:bodyPr>
          <a:lstStyle/>
          <a:p>
            <a:pPr marL="0" indent="0">
              <a:buNone/>
            </a:pPr>
            <a:r>
              <a:rPr lang="en-IN" sz="4200" dirty="0">
                <a:solidFill>
                  <a:schemeClr val="accent6">
                    <a:lumMod val="40000"/>
                    <a:lumOff val="60000"/>
                  </a:schemeClr>
                </a:solidFill>
                <a:latin typeface="-apple-system"/>
              </a:rPr>
              <a:t>NUMPY:</a:t>
            </a:r>
          </a:p>
          <a:p>
            <a:pPr marL="0" indent="0" algn="just">
              <a:buNone/>
            </a:pPr>
            <a:r>
              <a:rPr lang="en-IN" sz="3800" dirty="0">
                <a:solidFill>
                  <a:schemeClr val="bg1"/>
                </a:solidFill>
              </a:rPr>
              <a:t>NumPy is the most important Python package for scientific computing. It includes a powerful N-dimensional array object as well as sophisticated (broadcasting) features. helpful linear algebra, Fourier transform, and random number capabilities tools for integrating C/C++ and Fortran code NumPy can be used as a multidimensional container of generic data in addition to its apparent scientific applications. It is possible to define any number of data kinds.</a:t>
            </a:r>
          </a:p>
          <a:p>
            <a:pPr marL="0" indent="0">
              <a:lnSpc>
                <a:spcPct val="100000"/>
              </a:lnSpc>
              <a:buNone/>
            </a:pPr>
            <a:r>
              <a:rPr lang="en-IN" sz="4200" dirty="0">
                <a:solidFill>
                  <a:schemeClr val="accent6">
                    <a:lumMod val="40000"/>
                    <a:lumOff val="60000"/>
                  </a:schemeClr>
                </a:solidFill>
                <a:latin typeface="-apple-system"/>
              </a:rPr>
              <a:t>GOGGLE MAPS: </a:t>
            </a:r>
          </a:p>
          <a:p>
            <a:pPr marL="0" indent="0" algn="just">
              <a:buNone/>
            </a:pPr>
            <a:r>
              <a:rPr lang="en-IN" sz="3800" dirty="0">
                <a:solidFill>
                  <a:schemeClr val="bg1"/>
                </a:solidFill>
              </a:rPr>
              <a:t>We can use Google Maps to discover a popular restaurant, calculate the shortest driving route and travel time, and so on. You're probably wondering how to accomplish it programmatically in Python if you've been provided a huge amount of location data to check and validate against a map and then select the optimal routes. We'll look at how to do all of these things with Python Google Maps APIs in this tutorial.</a:t>
            </a:r>
          </a:p>
          <a:p>
            <a:pPr marL="0" indent="0">
              <a:spcAft>
                <a:spcPts val="800"/>
              </a:spcAft>
              <a:buNone/>
            </a:pPr>
            <a:r>
              <a:rPr lang="en-IN" sz="4200" dirty="0">
                <a:solidFill>
                  <a:schemeClr val="accent6">
                    <a:lumMod val="40000"/>
                    <a:lumOff val="60000"/>
                  </a:schemeClr>
                </a:solidFill>
                <a:latin typeface="-apple-system"/>
              </a:rPr>
              <a:t> API: </a:t>
            </a:r>
          </a:p>
          <a:p>
            <a:pPr marL="0" indent="0" algn="just">
              <a:lnSpc>
                <a:spcPct val="107000"/>
              </a:lnSpc>
              <a:spcAft>
                <a:spcPts val="800"/>
              </a:spcAft>
              <a:buNone/>
            </a:pPr>
            <a:r>
              <a:rPr lang="en-IN" sz="3800" dirty="0">
                <a:solidFill>
                  <a:schemeClr val="bg1"/>
                </a:solidFill>
              </a:rPr>
              <a:t>Application Programming Interface (API) In basic terms, APIs just allow applications to communicate with one another and data to one another. The following APIs are used: The Geolocation API returns a location and accuracy radius based on data from cell towers and Wi-Fi nodes detected by the mobile client. This page explains the protocol 12 for sending data to the server and receiving a response from the server. POST is used to communicate over HTTPS. Both the request and the answer are in JSON format, with application/json as the content type. Open Weather Map's Weather API gives you access to current weather data, 5- and 16-day forecasts, UV Index, air pollution, and weather conditions, among other things. Text Local provides the SMS API. </a:t>
            </a:r>
          </a:p>
          <a:p>
            <a:pPr marL="0" indent="0" algn="just">
              <a:buNone/>
            </a:pPr>
            <a:endParaRPr lang="en-IN" sz="2600" dirty="0">
              <a:solidFill>
                <a:schemeClr val="bg1"/>
              </a:solidFill>
            </a:endParaRPr>
          </a:p>
          <a:p>
            <a:pPr marL="0" indent="0" algn="just">
              <a:buNone/>
            </a:pPr>
            <a:endParaRPr lang="en-IN" sz="2600" dirty="0">
              <a:solidFill>
                <a:schemeClr val="bg1"/>
              </a:solidFill>
            </a:endParaRPr>
          </a:p>
          <a:p>
            <a:pPr marL="0" indent="0">
              <a:buNone/>
            </a:pPr>
            <a:endParaRPr lang="en-IN" sz="2600" dirty="0">
              <a:solidFill>
                <a:schemeClr val="bg1"/>
              </a:solidFill>
            </a:endParaRPr>
          </a:p>
          <a:p>
            <a:pPr marL="0" indent="0">
              <a:buNone/>
            </a:pPr>
            <a:endParaRPr lang="en-IN" sz="3000" dirty="0">
              <a:solidFill>
                <a:schemeClr val="accent6">
                  <a:lumMod val="40000"/>
                  <a:lumOff val="60000"/>
                </a:schemeClr>
              </a:solidFill>
              <a:latin typeface="-apple-system"/>
            </a:endParaRPr>
          </a:p>
          <a:p>
            <a:pPr marL="0" indent="0">
              <a:buNone/>
            </a:pPr>
            <a:endParaRPr lang="en-IN" sz="1800" b="1" i="1" dirty="0">
              <a:solidFill>
                <a:schemeClr val="accent4">
                  <a:lumMod val="20000"/>
                  <a:lumOff val="80000"/>
                </a:schemeClr>
              </a:solidFill>
              <a:effectLst/>
              <a:latin typeface="Arial" panose="020B0604020202020204" pitchFamily="34" charset="0"/>
              <a:ea typeface="Calibri" panose="020F0502020204030204" pitchFamily="34" charset="0"/>
            </a:endParaRPr>
          </a:p>
          <a:p>
            <a:pPr marL="0" indent="0">
              <a:buNone/>
            </a:pPr>
            <a:endParaRPr lang="en-IN" dirty="0"/>
          </a:p>
        </p:txBody>
      </p:sp>
      <p:pic>
        <p:nvPicPr>
          <p:cNvPr id="4" name="Picture 3" descr="See the source image">
            <a:extLst>
              <a:ext uri="{FF2B5EF4-FFF2-40B4-BE49-F238E27FC236}">
                <a16:creationId xmlns:a16="http://schemas.microsoft.com/office/drawing/2014/main" id="{448E20D7-8DB8-EFB3-5840-8163FD1DECA3}"/>
              </a:ext>
            </a:extLst>
          </p:cNvPr>
          <p:cNvPicPr>
            <a:picLocks noChangeAspect="1"/>
          </p:cNvPicPr>
          <p:nvPr/>
        </p:nvPicPr>
        <p:blipFill rotWithShape="1">
          <a:blip r:embed="rId4">
            <a:extLst>
              <a:ext uri="{28A0092B-C50C-407E-A947-70E740481C1C}">
                <a14:useLocalDpi xmlns:a14="http://schemas.microsoft.com/office/drawing/2010/main" val="0"/>
              </a:ext>
            </a:extLst>
          </a:blip>
          <a:srcRect b="8997"/>
          <a:stretch/>
        </p:blipFill>
        <p:spPr bwMode="auto">
          <a:xfrm>
            <a:off x="9414933" y="338667"/>
            <a:ext cx="2494844" cy="16933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53640926-AAD7-44D8-BBD7-CCE9431645EC}">
              <a14:shadowObscured xmlns:a14="http://schemas.microsoft.com/office/drawing/2010/main"/>
            </a:ext>
          </a:extLst>
        </p:spPr>
      </p:pic>
      <p:pic>
        <p:nvPicPr>
          <p:cNvPr id="5" name="Picture 4" descr="See the source image">
            <a:extLst>
              <a:ext uri="{FF2B5EF4-FFF2-40B4-BE49-F238E27FC236}">
                <a16:creationId xmlns:a16="http://schemas.microsoft.com/office/drawing/2014/main" id="{B8B8151E-03CD-2C2E-E3CB-6E4C21E49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03644" y="4086578"/>
            <a:ext cx="2686755" cy="1749778"/>
          </a:xfrm>
          <a:prstGeom prst="rect">
            <a:avLst/>
          </a:prstGeom>
          <a:ln>
            <a:noFill/>
          </a:ln>
          <a:effectLst>
            <a:softEdge rad="112500"/>
          </a:effectLst>
        </p:spPr>
      </p:pic>
      <p:pic>
        <p:nvPicPr>
          <p:cNvPr id="6" name="Picture 5" descr="See the source image">
            <a:extLst>
              <a:ext uri="{FF2B5EF4-FFF2-40B4-BE49-F238E27FC236}">
                <a16:creationId xmlns:a16="http://schemas.microsoft.com/office/drawing/2014/main" id="{ED044B8E-BADF-6299-153F-8C8E23243C3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92356" y="2257355"/>
            <a:ext cx="2517422" cy="1614734"/>
          </a:xfrm>
          <a:prstGeom prst="ellipse">
            <a:avLst/>
          </a:prstGeom>
          <a:ln>
            <a:noFill/>
          </a:ln>
          <a:effectLst>
            <a:softEdge rad="112500"/>
          </a:effectLst>
        </p:spPr>
      </p:pic>
    </p:spTree>
    <p:extLst>
      <p:ext uri="{BB962C8B-B14F-4D97-AF65-F5344CB8AC3E}">
        <p14:creationId xmlns:p14="http://schemas.microsoft.com/office/powerpoint/2010/main" val="1576301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TotalTime>
  <Words>1967</Words>
  <Application>Microsoft Office PowerPoint</Application>
  <PresentationFormat>Widescreen</PresentationFormat>
  <Paragraphs>102</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Algerian</vt:lpstr>
      <vt:lpstr>-apple-system</vt:lpstr>
      <vt:lpstr>Arial</vt:lpstr>
      <vt:lpstr>Arial Black</vt:lpstr>
      <vt:lpstr>Calibri</vt:lpstr>
      <vt:lpstr>Calibri Light</vt:lpstr>
      <vt:lpstr>Montserrat</vt:lpstr>
      <vt:lpstr>Raleway ExtraBold</vt:lpstr>
      <vt:lpstr>Times New Roman</vt:lpstr>
      <vt:lpstr>Wingdings</vt:lpstr>
      <vt:lpstr>Office Theme</vt:lpstr>
      <vt:lpstr>ROAD ACCIDENT ANALYSIS               </vt:lpstr>
      <vt:lpstr>PowerPoint Presentation</vt:lpstr>
      <vt:lpstr>OUTLINE</vt:lpstr>
      <vt:lpstr>INTRODUCTION TO PROJECT</vt:lpstr>
      <vt:lpstr>IMOPRTANCE OF ROAD ACCIDENT ANALYSIS</vt:lpstr>
      <vt:lpstr>PROBLEM FORMULATION </vt:lpstr>
      <vt:lpstr>OBJECTIVES OF THE WORK</vt:lpstr>
      <vt:lpstr>METHODOLOGY</vt:lpstr>
      <vt:lpstr>                         METHODOLOGY</vt:lpstr>
      <vt:lpstr>METHODOLOGY</vt:lpstr>
      <vt:lpstr>  RESULTS AND OUTPUTS</vt:lpstr>
      <vt:lpstr>RESULTS AND OUTPUTS</vt:lpstr>
      <vt:lpstr>RESULTS AND OUTPUTS</vt:lpstr>
      <vt:lpstr>                         METHODOLOGY</vt:lpstr>
      <vt:lpstr>                         METHODOLOGY</vt:lpstr>
      <vt:lpstr>METHODOLOGY</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Hp Laptop</cp:lastModifiedBy>
  <cp:revision>40</cp:revision>
  <dcterms:created xsi:type="dcterms:W3CDTF">2021-07-20T06:56:15Z</dcterms:created>
  <dcterms:modified xsi:type="dcterms:W3CDTF">2022-05-23T05:18:03Z</dcterms:modified>
</cp:coreProperties>
</file>